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94" r:id="rId4"/>
    <p:sldId id="260" r:id="rId5"/>
    <p:sldId id="262" r:id="rId6"/>
    <p:sldId id="279" r:id="rId7"/>
    <p:sldId id="261" r:id="rId8"/>
    <p:sldId id="296" r:id="rId9"/>
    <p:sldId id="277" r:id="rId10"/>
    <p:sldId id="270" r:id="rId11"/>
    <p:sldId id="275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1252F-0AFA-4922-BE17-07CF3AC5A758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B4E11-6D5A-40A1-8933-5D5168B61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Continuum Activity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Involvement</a:t>
            </a:r>
            <a:r>
              <a:rPr lang="en-US" baseline="0" dirty="0" smtClean="0"/>
              <a:t> in leadership in high school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Leadership Work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Work with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CTSO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Today, we will be discussing the</a:t>
            </a:r>
            <a:r>
              <a:rPr lang="en-US" baseline="0" dirty="0" smtClean="0"/>
              <a:t> purpose of CTSOs and a program of work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B4E11-6D5A-40A1-8933-5D5168B61D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3885887" y="8687430"/>
            <a:ext cx="2972114" cy="4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3576"/>
            <a:fld id="{67889BD1-18CE-4EB5-A695-4EBA4FD6BC97}" type="slidenum">
              <a:rPr lang="en-US" sz="1200"/>
              <a:pPr algn="r" defTabSz="913576"/>
              <a:t>5</a:t>
            </a:fld>
            <a:endParaRPr lang="en-US" sz="1200" dirty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4060-124D-4973-B991-87796616E00A}" type="datetimeFigureOut">
              <a:rPr lang="en-US" smtClean="0"/>
              <a:pPr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596B-6DAF-4600-97DB-D9F7B4B3DC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stateplan.com/ace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stateplan.com/ace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staley\Local Settings\Temporary Internet Files\Content.IE5\UF9G4O9X\MP9004331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47101" y="6019800"/>
            <a:ext cx="5296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CCCS Conference Center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4419600"/>
            <a:ext cx="248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Speaker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9481" y="3657600"/>
            <a:ext cx="33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Workshops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86400"/>
            <a:ext cx="2831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April 11</a:t>
            </a:r>
            <a:r>
              <a:rPr lang="en-US" sz="5400" b="1" cap="none" spc="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24200"/>
            <a:ext cx="38475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Competitive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Events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800" b="1" dirty="0" smtClean="0">
                <a:solidFill>
                  <a:srgbClr val="92D050"/>
                </a:solidFill>
                <a:latin typeface="Earwig Factory" pitchFamily="2" charset="0"/>
              </a:rPr>
              <a:t>ACE Student Leadership Conference</a:t>
            </a:r>
            <a:endParaRPr lang="en-US" sz="5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 Competitive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Career Planning</a:t>
            </a:r>
          </a:p>
          <a:p>
            <a:r>
              <a:rPr lang="en-US" dirty="0" smtClean="0"/>
              <a:t>Employment Dynamics: You’re the Boss</a:t>
            </a:r>
          </a:p>
          <a:p>
            <a:r>
              <a:rPr lang="en-US" dirty="0" smtClean="0"/>
              <a:t>Employment Dynamics:  Customer Service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Event Planning</a:t>
            </a:r>
          </a:p>
          <a:p>
            <a:r>
              <a:rPr lang="en-US" dirty="0" smtClean="0"/>
              <a:t>Interviewing</a:t>
            </a:r>
          </a:p>
          <a:p>
            <a:r>
              <a:rPr lang="en-US" dirty="0" smtClean="0"/>
              <a:t>Job Application</a:t>
            </a:r>
          </a:p>
          <a:p>
            <a:r>
              <a:rPr lang="en-US" dirty="0" smtClean="0"/>
              <a:t>Personal Finance</a:t>
            </a:r>
            <a:endParaRPr lang="en-US" dirty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038600" y="3352800"/>
            <a:ext cx="4876800" cy="3505200"/>
            <a:chOff x="3168" y="1056"/>
            <a:chExt cx="3072" cy="2208"/>
          </a:xfrm>
          <a:solidFill>
            <a:schemeClr val="accent4">
              <a:lumMod val="75000"/>
            </a:schemeClr>
          </a:solidFill>
        </p:grpSpPr>
        <p:sp>
          <p:nvSpPr>
            <p:cNvPr id="8" name="AutoShape 12">
              <a:hlinkClick r:id="rId2"/>
            </p:cNvPr>
            <p:cNvSpPr>
              <a:spLocks noChangeArrowheads="1"/>
            </p:cNvSpPr>
            <p:nvPr/>
          </p:nvSpPr>
          <p:spPr bwMode="auto">
            <a:xfrm rot="844916">
              <a:off x="3168" y="1056"/>
              <a:ext cx="3072" cy="2208"/>
            </a:xfrm>
            <a:prstGeom prst="irregularSeal2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696" y="1785"/>
              <a:ext cx="1632" cy="7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On ACE website</a:t>
              </a:r>
              <a:endParaRPr lang="en-US" sz="36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8006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CTSO</a:t>
            </a:r>
            <a:endParaRPr lang="en-US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jstaley\Local Settings\Temporary Internet Files\Content.IE5\U62ERWVA\MC9000271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4073"/>
            <a:ext cx="8229600" cy="647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hiller" pitchFamily="82" charset="0"/>
              </a:rPr>
              <a:t>RULE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3.09 Colorado Career and Technical Student Organizations (CTSOs)</a:t>
            </a:r>
            <a:endParaRPr lang="en-US" dirty="0"/>
          </a:p>
          <a:p>
            <a:pPr>
              <a:buNone/>
            </a:pPr>
            <a:r>
              <a:rPr lang="en-US" dirty="0"/>
              <a:t>(Board Rule: CTA 3.1F; CRS: 23-8-103 (2d))</a:t>
            </a:r>
          </a:p>
          <a:p>
            <a:pPr>
              <a:buNone/>
            </a:pPr>
            <a:r>
              <a:rPr lang="en-US" dirty="0"/>
              <a:t>According to Board Rule each CTE program must provide </a:t>
            </a:r>
            <a:r>
              <a:rPr lang="en-US" dirty="0" smtClean="0"/>
              <a:t>leadership training </a:t>
            </a:r>
            <a:r>
              <a:rPr lang="en-US" dirty="0"/>
              <a:t>opportunities by establishing and maintaining all appropriate </a:t>
            </a:r>
            <a:r>
              <a:rPr lang="en-US" dirty="0" smtClean="0"/>
              <a:t>CTE student </a:t>
            </a:r>
            <a:r>
              <a:rPr lang="en-US" dirty="0"/>
              <a:t>leadership organizations as listed herein, or such other </a:t>
            </a:r>
            <a:r>
              <a:rPr lang="en-US" dirty="0" smtClean="0"/>
              <a:t>leadership organization </a:t>
            </a:r>
            <a:r>
              <a:rPr lang="en-US" dirty="0"/>
              <a:t>as may be approved by the Board in special circumstances: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Administrator’s Handbook – pages 23-25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New Cluster Map 1-14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838200"/>
            <a:ext cx="2843213" cy="2554288"/>
            <a:chOff x="138" y="520"/>
            <a:chExt cx="1791" cy="1609"/>
          </a:xfrm>
        </p:grpSpPr>
        <p:sp>
          <p:nvSpPr>
            <p:cNvPr id="286724" name="AutoShape 6"/>
            <p:cNvSpPr>
              <a:spLocks noChangeArrowheads="1"/>
            </p:cNvSpPr>
            <p:nvPr/>
          </p:nvSpPr>
          <p:spPr bwMode="auto">
            <a:xfrm>
              <a:off x="138" y="520"/>
              <a:ext cx="1791" cy="1609"/>
            </a:xfrm>
            <a:prstGeom prst="roundRect">
              <a:avLst>
                <a:gd name="adj" fmla="val 7023"/>
              </a:avLst>
            </a:prstGeom>
            <a:solidFill>
              <a:srgbClr val="FFDBDC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25" name="Picture 4" descr="DECALOG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" y="808"/>
              <a:ext cx="1337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26" name="Picture 5" descr="fblalogo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" y="1288"/>
              <a:ext cx="99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988050" y="4205288"/>
            <a:ext cx="2971800" cy="2544762"/>
            <a:chOff x="3772" y="2649"/>
            <a:chExt cx="1872" cy="1603"/>
          </a:xfrm>
        </p:grpSpPr>
        <p:sp>
          <p:nvSpPr>
            <p:cNvPr id="286729" name="AutoShape 14"/>
            <p:cNvSpPr>
              <a:spLocks noChangeArrowheads="1"/>
            </p:cNvSpPr>
            <p:nvPr/>
          </p:nvSpPr>
          <p:spPr bwMode="auto">
            <a:xfrm>
              <a:off x="3772" y="2649"/>
              <a:ext cx="1872" cy="1603"/>
            </a:xfrm>
            <a:prstGeom prst="roundRect">
              <a:avLst>
                <a:gd name="adj" fmla="val 14648"/>
              </a:avLst>
            </a:prstGeom>
            <a:solidFill>
              <a:srgbClr val="FFB469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30" name="Picture 8" descr="TSA Official Logo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8" y="3600"/>
              <a:ext cx="864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31" name="Picture 16" descr="whiteskill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4" y="2832"/>
              <a:ext cx="1102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248025" y="4633913"/>
            <a:ext cx="2562225" cy="1944687"/>
            <a:chOff x="2046" y="2919"/>
            <a:chExt cx="1614" cy="1225"/>
          </a:xfrm>
        </p:grpSpPr>
        <p:sp>
          <p:nvSpPr>
            <p:cNvPr id="286733" name="AutoShape 18"/>
            <p:cNvSpPr>
              <a:spLocks noChangeArrowheads="1"/>
            </p:cNvSpPr>
            <p:nvPr/>
          </p:nvSpPr>
          <p:spPr bwMode="auto">
            <a:xfrm>
              <a:off x="2046" y="2919"/>
              <a:ext cx="1614" cy="1225"/>
            </a:xfrm>
            <a:prstGeom prst="roundRect">
              <a:avLst>
                <a:gd name="adj" fmla="val 15870"/>
              </a:avLst>
            </a:prstGeom>
            <a:solidFill>
              <a:srgbClr val="B4A538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34" name="Picture 9" descr="hosa_logo_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256" y="3360"/>
              <a:ext cx="120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429000" y="762000"/>
            <a:ext cx="2543175" cy="2111375"/>
            <a:chOff x="2151" y="465"/>
            <a:chExt cx="1602" cy="1330"/>
          </a:xfrm>
        </p:grpSpPr>
        <p:sp>
          <p:nvSpPr>
            <p:cNvPr id="286736" name="AutoShape 40"/>
            <p:cNvSpPr>
              <a:spLocks noChangeArrowheads="1"/>
            </p:cNvSpPr>
            <p:nvPr/>
          </p:nvSpPr>
          <p:spPr bwMode="auto">
            <a:xfrm>
              <a:off x="2151" y="465"/>
              <a:ext cx="1602" cy="1330"/>
            </a:xfrm>
            <a:prstGeom prst="roundRect">
              <a:avLst>
                <a:gd name="adj" fmla="val 8870"/>
              </a:avLst>
            </a:prstGeom>
            <a:solidFill>
              <a:srgbClr val="C9DBFF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37" name="Picture 10" descr="FFA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1" y="609"/>
              <a:ext cx="664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04788" y="3944938"/>
            <a:ext cx="2568575" cy="2411412"/>
            <a:chOff x="129" y="2485"/>
            <a:chExt cx="1618" cy="1519"/>
          </a:xfrm>
        </p:grpSpPr>
        <p:sp>
          <p:nvSpPr>
            <p:cNvPr id="286741" name="AutoShape 21"/>
            <p:cNvSpPr>
              <a:spLocks noChangeArrowheads="1"/>
            </p:cNvSpPr>
            <p:nvPr/>
          </p:nvSpPr>
          <p:spPr bwMode="auto">
            <a:xfrm>
              <a:off x="129" y="2485"/>
              <a:ext cx="1618" cy="1519"/>
            </a:xfrm>
            <a:prstGeom prst="roundRect">
              <a:avLst>
                <a:gd name="adj" fmla="val 17843"/>
              </a:avLst>
            </a:prstGeom>
            <a:solidFill>
              <a:srgbClr val="C8ADFF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42" name="Picture 50" descr="fccl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6" y="2893"/>
              <a:ext cx="1351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3" name="AutoShape 11"/>
          <p:cNvSpPr>
            <a:spLocks noChangeArrowheads="1"/>
          </p:cNvSpPr>
          <p:nvPr/>
        </p:nvSpPr>
        <p:spPr bwMode="auto">
          <a:xfrm>
            <a:off x="1544638" y="3114675"/>
            <a:ext cx="1638300" cy="485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4" name="Text Box 12"/>
          <p:cNvSpPr txBox="1">
            <a:spLocks noChangeArrowheads="1"/>
          </p:cNvSpPr>
          <p:nvPr/>
        </p:nvSpPr>
        <p:spPr bwMode="auto">
          <a:xfrm>
            <a:off x="1655763" y="3152775"/>
            <a:ext cx="138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Business &amp; Public Administration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172200" y="3802063"/>
            <a:ext cx="1651000" cy="503237"/>
            <a:chOff x="3984" y="2976"/>
            <a:chExt cx="1032" cy="348"/>
          </a:xfrm>
        </p:grpSpPr>
        <p:sp>
          <p:nvSpPr>
            <p:cNvPr id="286746" name="AutoShape 27"/>
            <p:cNvSpPr>
              <a:spLocks noChangeArrowheads="1"/>
            </p:cNvSpPr>
            <p:nvPr/>
          </p:nvSpPr>
          <p:spPr bwMode="auto">
            <a:xfrm>
              <a:off x="3984" y="2976"/>
              <a:ext cx="1032" cy="348"/>
            </a:xfrm>
            <a:prstGeom prst="roundRect">
              <a:avLst>
                <a:gd name="adj" fmla="val 16667"/>
              </a:avLst>
            </a:prstGeom>
            <a:solidFill>
              <a:srgbClr val="BC7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47" name="Text Box 28"/>
            <p:cNvSpPr txBox="1">
              <a:spLocks noChangeArrowheads="1"/>
            </p:cNvSpPr>
            <p:nvPr/>
          </p:nvSpPr>
          <p:spPr bwMode="auto">
            <a:xfrm>
              <a:off x="4062" y="3024"/>
              <a:ext cx="86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</a:rPr>
                <a:t>Skilled Trades &amp; Technical Sciences</a:t>
              </a:r>
            </a:p>
          </p:txBody>
        </p:sp>
      </p:grpSp>
      <p:sp>
        <p:nvSpPr>
          <p:cNvPr id="286748" name="AutoShape 30"/>
          <p:cNvSpPr>
            <a:spLocks noChangeArrowheads="1"/>
          </p:cNvSpPr>
          <p:nvPr/>
        </p:nvSpPr>
        <p:spPr bwMode="auto">
          <a:xfrm>
            <a:off x="3810000" y="4397375"/>
            <a:ext cx="1638300" cy="495300"/>
          </a:xfrm>
          <a:prstGeom prst="roundRect">
            <a:avLst>
              <a:gd name="adj" fmla="val 16667"/>
            </a:avLst>
          </a:prstGeom>
          <a:solidFill>
            <a:srgbClr val="33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9" name="Text Box 31"/>
          <p:cNvSpPr txBox="1">
            <a:spLocks noChangeArrowheads="1"/>
          </p:cNvSpPr>
          <p:nvPr/>
        </p:nvSpPr>
        <p:spPr bwMode="auto">
          <a:xfrm>
            <a:off x="3924300" y="4438650"/>
            <a:ext cx="1371600" cy="396875"/>
          </a:xfrm>
          <a:prstGeom prst="rect">
            <a:avLst/>
          </a:prstGeom>
          <a:solidFill>
            <a:srgbClr val="33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Health Sciences &amp; Public Safety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9375" y="2651125"/>
            <a:ext cx="1619250" cy="490538"/>
            <a:chOff x="2450" y="1670"/>
            <a:chExt cx="1020" cy="309"/>
          </a:xfrm>
        </p:grpSpPr>
        <p:sp>
          <p:nvSpPr>
            <p:cNvPr id="286751" name="AutoShape 45"/>
            <p:cNvSpPr>
              <a:spLocks noChangeArrowheads="1"/>
            </p:cNvSpPr>
            <p:nvPr/>
          </p:nvSpPr>
          <p:spPr bwMode="auto">
            <a:xfrm>
              <a:off x="2450" y="1670"/>
              <a:ext cx="1020" cy="30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52" name="Text Box 46"/>
            <p:cNvSpPr txBox="1">
              <a:spLocks noChangeArrowheads="1"/>
            </p:cNvSpPr>
            <p:nvPr/>
          </p:nvSpPr>
          <p:spPr bwMode="auto">
            <a:xfrm>
              <a:off x="2526" y="169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</a:rPr>
                <a:t>Agricultural &amp; Natural Resources</a:t>
              </a:r>
            </a:p>
          </p:txBody>
        </p:sp>
      </p:grpSp>
      <p:sp>
        <p:nvSpPr>
          <p:cNvPr id="286753" name="AutoShape 33"/>
          <p:cNvSpPr>
            <a:spLocks noChangeArrowheads="1"/>
          </p:cNvSpPr>
          <p:nvPr/>
        </p:nvSpPr>
        <p:spPr bwMode="auto">
          <a:xfrm>
            <a:off x="1639888" y="3705225"/>
            <a:ext cx="1560512" cy="504825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Text Box 34"/>
          <p:cNvSpPr txBox="1">
            <a:spLocks noChangeArrowheads="1"/>
          </p:cNvSpPr>
          <p:nvPr/>
        </p:nvSpPr>
        <p:spPr bwMode="auto">
          <a:xfrm>
            <a:off x="1657350" y="3736975"/>
            <a:ext cx="160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  <a:latin typeface="Arial" charset="0"/>
              </a:rPr>
              <a:t>Hospitality, Human Services &amp; Education</a:t>
            </a: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308725" y="973138"/>
            <a:ext cx="2625725" cy="2324100"/>
            <a:chOff x="3974" y="613"/>
            <a:chExt cx="1654" cy="1464"/>
          </a:xfrm>
        </p:grpSpPr>
        <p:sp>
          <p:nvSpPr>
            <p:cNvPr id="286756" name="AutoShape 24"/>
            <p:cNvSpPr>
              <a:spLocks noChangeArrowheads="1"/>
            </p:cNvSpPr>
            <p:nvPr/>
          </p:nvSpPr>
          <p:spPr bwMode="auto">
            <a:xfrm>
              <a:off x="3974" y="613"/>
              <a:ext cx="1654" cy="1464"/>
            </a:xfrm>
            <a:prstGeom prst="roundRect">
              <a:avLst>
                <a:gd name="adj" fmla="val 7773"/>
              </a:avLst>
            </a:prstGeom>
            <a:solidFill>
              <a:srgbClr val="D3FFD3"/>
            </a:solidFill>
            <a:ln w="28575">
              <a:solidFill>
                <a:srgbClr val="00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757" name="Picture 8" descr="TSA Official Logo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4" y="1533"/>
              <a:ext cx="661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63" name="Picture 43" descr="CCCSO Logo 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768"/>
              <a:ext cx="864" cy="599"/>
            </a:xfrm>
            <a:prstGeom prst="rect">
              <a:avLst/>
            </a:prstGeom>
            <a:noFill/>
          </p:spPr>
        </p:pic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167438" y="3076575"/>
            <a:ext cx="1689100" cy="503238"/>
            <a:chOff x="3915" y="1905"/>
            <a:chExt cx="1064" cy="348"/>
          </a:xfrm>
        </p:grpSpPr>
        <p:sp>
          <p:nvSpPr>
            <p:cNvPr id="286760" name="AutoShape 36"/>
            <p:cNvSpPr>
              <a:spLocks noChangeArrowheads="1"/>
            </p:cNvSpPr>
            <p:nvPr/>
          </p:nvSpPr>
          <p:spPr bwMode="auto">
            <a:xfrm>
              <a:off x="3935" y="1905"/>
              <a:ext cx="1032" cy="34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1" name="Text Box 37"/>
            <p:cNvSpPr txBox="1">
              <a:spLocks noChangeArrowheads="1"/>
            </p:cNvSpPr>
            <p:nvPr/>
          </p:nvSpPr>
          <p:spPr bwMode="auto">
            <a:xfrm>
              <a:off x="3915" y="1954"/>
              <a:ext cx="106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</a:rPr>
                <a:t>STEM, Arts, Design &amp; Information Technology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1612" y="390525"/>
            <a:ext cx="6200775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urnstown Dam" pitchFamily="2" charset="0"/>
              </a:rPr>
              <a:t>Requirements</a:t>
            </a:r>
            <a:endParaRPr lang="en-US" sz="9600" dirty="0">
              <a:latin typeface="Burnstown Da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If a local CTSO is established and maintained but not state and </a:t>
            </a:r>
            <a:r>
              <a:rPr lang="en-US" dirty="0" smtClean="0"/>
              <a:t>nationally affiliated</a:t>
            </a:r>
            <a:r>
              <a:rPr lang="en-US" dirty="0"/>
              <a:t>, it must have (and keep on file copies for the most recent year</a:t>
            </a:r>
            <a:r>
              <a:rPr lang="en-US" dirty="0" smtClean="0"/>
              <a:t>):</a:t>
            </a:r>
          </a:p>
          <a:p>
            <a:r>
              <a:rPr lang="en-US" dirty="0" smtClean="0"/>
              <a:t>A </a:t>
            </a:r>
            <a:r>
              <a:rPr lang="en-US" dirty="0"/>
              <a:t>constitution and/or set of bylaws, including how membership in the </a:t>
            </a:r>
            <a:r>
              <a:rPr lang="en-US" dirty="0" smtClean="0"/>
              <a:t>CTSO is </a:t>
            </a:r>
            <a:r>
              <a:rPr lang="en-US" dirty="0"/>
              <a:t>determined. In order to be a viable CTSO, the organization must </a:t>
            </a:r>
            <a:r>
              <a:rPr lang="en-US" dirty="0" smtClean="0"/>
              <a:t>be available </a:t>
            </a:r>
            <a:r>
              <a:rPr lang="en-US" dirty="0"/>
              <a:t>to ALL students participating in the program area.</a:t>
            </a:r>
          </a:p>
          <a:p>
            <a:r>
              <a:rPr lang="en-US" dirty="0" smtClean="0"/>
              <a:t>A </a:t>
            </a:r>
            <a:r>
              <a:rPr lang="en-US" dirty="0"/>
              <a:t>list of the current local membership</a:t>
            </a:r>
          </a:p>
          <a:p>
            <a:r>
              <a:rPr lang="en-US" dirty="0" smtClean="0"/>
              <a:t>A </a:t>
            </a:r>
            <a:r>
              <a:rPr lang="en-US" dirty="0"/>
              <a:t>list of current elected officers</a:t>
            </a:r>
          </a:p>
          <a:p>
            <a:r>
              <a:rPr lang="en-US" dirty="0" smtClean="0"/>
              <a:t>Agendas </a:t>
            </a:r>
            <a:r>
              <a:rPr lang="en-US" dirty="0"/>
              <a:t>&amp; minutes of business meetings held by the organization for </a:t>
            </a:r>
            <a:r>
              <a:rPr lang="en-US" dirty="0" smtClean="0"/>
              <a:t>the current </a:t>
            </a:r>
            <a:r>
              <a:rPr lang="en-US" dirty="0"/>
              <a:t>and prior year. At minimum the local CTSO will meet at least </a:t>
            </a:r>
            <a:r>
              <a:rPr lang="en-US" dirty="0" smtClean="0"/>
              <a:t>two times </a:t>
            </a:r>
            <a:r>
              <a:rPr lang="en-US" dirty="0"/>
              <a:t>per term.</a:t>
            </a:r>
          </a:p>
          <a:p>
            <a:r>
              <a:rPr lang="en-US" dirty="0" smtClean="0"/>
              <a:t>Documentation </a:t>
            </a:r>
            <a:r>
              <a:rPr lang="en-US" dirty="0"/>
              <a:t>that the CTSO is co‐curricular. Evidence should </a:t>
            </a:r>
            <a:r>
              <a:rPr lang="en-US" dirty="0" smtClean="0"/>
              <a:t>include examples </a:t>
            </a:r>
            <a:r>
              <a:rPr lang="en-US" dirty="0"/>
              <a:t>of how the CTSO activities and program of work is </a:t>
            </a:r>
            <a:r>
              <a:rPr lang="en-US" dirty="0" smtClean="0"/>
              <a:t>integrated into </a:t>
            </a:r>
            <a:r>
              <a:rPr lang="en-US" dirty="0"/>
              <a:t>the daily curricular plan, i.e. class syllabus.</a:t>
            </a:r>
          </a:p>
          <a:p>
            <a:r>
              <a:rPr lang="en-US" dirty="0" smtClean="0"/>
              <a:t>Documentation </a:t>
            </a:r>
            <a:r>
              <a:rPr lang="en-US" dirty="0"/>
              <a:t>of a Program of Work: Programs are expected to carry </a:t>
            </a:r>
            <a:r>
              <a:rPr lang="en-US" dirty="0" smtClean="0"/>
              <a:t>out a </a:t>
            </a:r>
            <a:r>
              <a:rPr lang="en-US" dirty="0"/>
              <a:t>program of work by using committees to plan and carry out activities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documentation may be as simple as a narrative describing the </a:t>
            </a:r>
            <a:r>
              <a:rPr lang="en-US" dirty="0" smtClean="0"/>
              <a:t>local chapter’s</a:t>
            </a:r>
          </a:p>
          <a:p>
            <a:pPr>
              <a:buNone/>
            </a:pPr>
            <a:r>
              <a:rPr lang="en-US" dirty="0" smtClean="0"/>
              <a:t>involvement </a:t>
            </a:r>
            <a:r>
              <a:rPr lang="en-US" dirty="0"/>
              <a:t>in their selected areas and may vary with the type </a:t>
            </a:r>
            <a:r>
              <a:rPr lang="en-US" dirty="0" smtClean="0"/>
              <a:t>of CTSO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Administrator’s Handbook – page 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Documents and Settings\jstaley\Local Settings\Temporary Internet Files\Content.IE5\FKU0DWG5\MP9004482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98"/>
            <a:ext cx="9144000" cy="6833802"/>
          </a:xfrm>
          <a:prstGeom prst="rect">
            <a:avLst/>
          </a:prstGeom>
          <a:noFill/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2012-13 Colorado ACE CTSO Handbook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jstaley\Local Settings\Temporary Internet Files\Content.IE5\U62ERWVA\MP9004422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385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RULE</vt:lpstr>
      <vt:lpstr>PowerPoint Presentation</vt:lpstr>
      <vt:lpstr>PowerPoint Presentation</vt:lpstr>
      <vt:lpstr>Requirements</vt:lpstr>
      <vt:lpstr>PowerPoint Presentation</vt:lpstr>
      <vt:lpstr>PowerPoint Presentation</vt:lpstr>
      <vt:lpstr>ACE Student Leadership Conference</vt:lpstr>
      <vt:lpstr>ACE Competitive Events</vt:lpstr>
      <vt:lpstr>PowerPoint Presentation</vt:lpstr>
    </vt:vector>
  </TitlesOfParts>
  <Company>CCCS-IT Client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Administrative Computing</dc:creator>
  <cp:lastModifiedBy>Jones, Lauren</cp:lastModifiedBy>
  <cp:revision>10</cp:revision>
  <dcterms:created xsi:type="dcterms:W3CDTF">2011-10-31T01:20:36Z</dcterms:created>
  <dcterms:modified xsi:type="dcterms:W3CDTF">2014-04-15T17:33:09Z</dcterms:modified>
</cp:coreProperties>
</file>