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</p:sldMasterIdLst>
  <p:notesMasterIdLst>
    <p:notesMasterId r:id="rId25"/>
  </p:notesMasterIdLst>
  <p:sldIdLst>
    <p:sldId id="256" r:id="rId5"/>
    <p:sldId id="299" r:id="rId6"/>
    <p:sldId id="327" r:id="rId7"/>
    <p:sldId id="281" r:id="rId8"/>
    <p:sldId id="326" r:id="rId9"/>
    <p:sldId id="325" r:id="rId10"/>
    <p:sldId id="340" r:id="rId11"/>
    <p:sldId id="328" r:id="rId12"/>
    <p:sldId id="329" r:id="rId13"/>
    <p:sldId id="336" r:id="rId14"/>
    <p:sldId id="331" r:id="rId15"/>
    <p:sldId id="332" r:id="rId16"/>
    <p:sldId id="334" r:id="rId17"/>
    <p:sldId id="335" r:id="rId18"/>
    <p:sldId id="333" r:id="rId19"/>
    <p:sldId id="338" r:id="rId20"/>
    <p:sldId id="330" r:id="rId21"/>
    <p:sldId id="339" r:id="rId22"/>
    <p:sldId id="337" r:id="rId23"/>
    <p:sldId id="341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FCAE8E-B6B3-488C-708C-CFB0969FF170}" v="2" dt="2023-08-31T14:01:58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wnover, Victoria (CCCS)" userId="S::victoria.crownover@cccs.edu::dafcea16-df16-4df2-95ab-05c070f7dcb3" providerId="AD" clId="Web-{ADFCAE8E-B6B3-488C-708C-CFB0969FF170}"/>
    <pc:docChg chg="modSld">
      <pc:chgData name="Crownover, Victoria (CCCS)" userId="S::victoria.crownover@cccs.edu::dafcea16-df16-4df2-95ab-05c070f7dcb3" providerId="AD" clId="Web-{ADFCAE8E-B6B3-488C-708C-CFB0969FF170}" dt="2023-08-31T14:01:58.917" v="1" actId="20577"/>
      <pc:docMkLst>
        <pc:docMk/>
      </pc:docMkLst>
      <pc:sldChg chg="modSp">
        <pc:chgData name="Crownover, Victoria (CCCS)" userId="S::victoria.crownover@cccs.edu::dafcea16-df16-4df2-95ab-05c070f7dcb3" providerId="AD" clId="Web-{ADFCAE8E-B6B3-488C-708C-CFB0969FF170}" dt="2023-08-31T14:01:58.917" v="1" actId="20577"/>
        <pc:sldMkLst>
          <pc:docMk/>
          <pc:sldMk cId="3083186070" sldId="332"/>
        </pc:sldMkLst>
        <pc:spChg chg="mod">
          <ac:chgData name="Crownover, Victoria (CCCS)" userId="S::victoria.crownover@cccs.edu::dafcea16-df16-4df2-95ab-05c070f7dcb3" providerId="AD" clId="Web-{ADFCAE8E-B6B3-488C-708C-CFB0969FF170}" dt="2023-08-31T14:01:58.917" v="1" actId="20577"/>
          <ac:spMkLst>
            <pc:docMk/>
            <pc:sldMk cId="3083186070" sldId="332"/>
            <ac:spMk id="4" creationId="{1E9AE25E-33F5-4E0B-E6C3-A9D400AD29C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E998A-4B15-4421-B522-6D1F5A8B9E5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071AC0-DFF9-4D26-B2D8-7FBA06068EC3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August 31</a:t>
          </a:r>
          <a:r>
            <a:rPr lang="en-US"/>
            <a:t>– Kickoff webinar</a:t>
          </a:r>
        </a:p>
      </dgm:t>
    </dgm:pt>
    <dgm:pt modelId="{8AB965B2-E2F8-45A7-91D6-ADB6FA5C7B50}" type="parTrans" cxnId="{7AEDE375-C3B7-404B-9DC9-9EE5C8A8DBD5}">
      <dgm:prSet/>
      <dgm:spPr/>
      <dgm:t>
        <a:bodyPr/>
        <a:lstStyle/>
        <a:p>
          <a:endParaRPr lang="en-US"/>
        </a:p>
      </dgm:t>
    </dgm:pt>
    <dgm:pt modelId="{7ECB57C9-580E-428B-B40A-FE118432F449}" type="sibTrans" cxnId="{7AEDE375-C3B7-404B-9DC9-9EE5C8A8DBD5}">
      <dgm:prSet/>
      <dgm:spPr/>
      <dgm:t>
        <a:bodyPr/>
        <a:lstStyle/>
        <a:p>
          <a:endParaRPr lang="en-US"/>
        </a:p>
      </dgm:t>
    </dgm:pt>
    <dgm:pt modelId="{5EE37233-0133-4070-A799-2616296F7ED6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September to November </a:t>
          </a:r>
          <a:r>
            <a:rPr lang="en-US"/>
            <a:t>– local/regional homework as needed and assessment of progress toward goals</a:t>
          </a:r>
        </a:p>
      </dgm:t>
    </dgm:pt>
    <dgm:pt modelId="{7D81DFA9-2AD0-4057-B77F-EDF47F4B768C}" type="parTrans" cxnId="{CD2948AB-E89C-4CE0-A18C-E068B0EF8B6B}">
      <dgm:prSet/>
      <dgm:spPr/>
      <dgm:t>
        <a:bodyPr/>
        <a:lstStyle/>
        <a:p>
          <a:endParaRPr lang="en-US"/>
        </a:p>
      </dgm:t>
    </dgm:pt>
    <dgm:pt modelId="{94B05835-4416-4F30-8B65-7DDB6EAE7DF7}" type="sibTrans" cxnId="{CD2948AB-E89C-4CE0-A18C-E068B0EF8B6B}">
      <dgm:prSet/>
      <dgm:spPr/>
      <dgm:t>
        <a:bodyPr/>
        <a:lstStyle/>
        <a:p>
          <a:endParaRPr lang="en-US"/>
        </a:p>
      </dgm:t>
    </dgm:pt>
    <dgm:pt modelId="{FD16E767-53A1-4A68-81A3-CB1250775931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September to November  </a:t>
          </a:r>
          <a:r>
            <a:rPr lang="en-US"/>
            <a:t>- Regional Meetings to connect on CLNA and consolidate local work</a:t>
          </a:r>
        </a:p>
      </dgm:t>
    </dgm:pt>
    <dgm:pt modelId="{4682B1B8-42C2-4DD8-974F-059F462156D6}" type="parTrans" cxnId="{86953AE9-9019-46B1-AE4C-C1C1E7024158}">
      <dgm:prSet/>
      <dgm:spPr/>
      <dgm:t>
        <a:bodyPr/>
        <a:lstStyle/>
        <a:p>
          <a:endParaRPr lang="en-US"/>
        </a:p>
      </dgm:t>
    </dgm:pt>
    <dgm:pt modelId="{C4292432-8114-4C56-8E4E-751F60A5B7B5}" type="sibTrans" cxnId="{86953AE9-9019-46B1-AE4C-C1C1E7024158}">
      <dgm:prSet/>
      <dgm:spPr/>
      <dgm:t>
        <a:bodyPr/>
        <a:lstStyle/>
        <a:p>
          <a:endParaRPr lang="en-US"/>
        </a:p>
      </dgm:t>
    </dgm:pt>
    <dgm:pt modelId="{0E8BE351-71C7-454A-8104-4A5CE738C1C6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Late November </a:t>
          </a:r>
          <a:r>
            <a:rPr lang="en-US"/>
            <a:t>– Finalize signatures</a:t>
          </a:r>
        </a:p>
      </dgm:t>
    </dgm:pt>
    <dgm:pt modelId="{73AAEFDD-F3B1-441C-AD35-1844C398A5A2}" type="parTrans" cxnId="{4625DA05-CC80-4809-A61A-9E508C03B661}">
      <dgm:prSet/>
      <dgm:spPr/>
    </dgm:pt>
    <dgm:pt modelId="{85845BB6-6ECA-400E-9E80-3EEA0E1F15A3}" type="sibTrans" cxnId="{4625DA05-CC80-4809-A61A-9E508C03B661}">
      <dgm:prSet/>
      <dgm:spPr/>
    </dgm:pt>
    <dgm:pt modelId="{61C87EA9-6842-4B50-B007-060F9A76AB32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December 1 </a:t>
          </a:r>
          <a:r>
            <a:rPr lang="en-US"/>
            <a:t>deadline to submit final CLNA to CCCS</a:t>
          </a:r>
        </a:p>
      </dgm:t>
    </dgm:pt>
    <dgm:pt modelId="{71BFE8C8-1882-4B7C-87EB-361D588A68F4}" type="parTrans" cxnId="{A31A72D3-18F2-461D-AE59-0B9830B1FD86}">
      <dgm:prSet/>
      <dgm:spPr/>
    </dgm:pt>
    <dgm:pt modelId="{FDE9AE9C-5FA2-40E0-8CA5-C8DA1A8F97FB}" type="sibTrans" cxnId="{A31A72D3-18F2-461D-AE59-0B9830B1FD86}">
      <dgm:prSet/>
      <dgm:spPr/>
    </dgm:pt>
    <dgm:pt modelId="{16223BA9-00BD-4788-BC8A-2529138C8498}" type="pres">
      <dgm:prSet presAssocID="{053E998A-4B15-4421-B522-6D1F5A8B9E56}" presName="Name0" presStyleCnt="0">
        <dgm:presLayoutVars>
          <dgm:dir/>
          <dgm:resizeHandles val="exact"/>
        </dgm:presLayoutVars>
      </dgm:prSet>
      <dgm:spPr/>
    </dgm:pt>
    <dgm:pt modelId="{19F4A803-578B-4DF6-9F60-0265AF97BB05}" type="pres">
      <dgm:prSet presAssocID="{6A071AC0-DFF9-4D26-B2D8-7FBA06068EC3}" presName="node" presStyleLbl="node1" presStyleIdx="0" presStyleCnt="5">
        <dgm:presLayoutVars>
          <dgm:bulletEnabled val="1"/>
        </dgm:presLayoutVars>
      </dgm:prSet>
      <dgm:spPr/>
    </dgm:pt>
    <dgm:pt modelId="{063BE812-7FC2-483B-ABEC-40F4C96A8D1A}" type="pres">
      <dgm:prSet presAssocID="{7ECB57C9-580E-428B-B40A-FE118432F449}" presName="sibTrans" presStyleCnt="0"/>
      <dgm:spPr/>
    </dgm:pt>
    <dgm:pt modelId="{0121A9DE-A552-45E1-B778-5E74EA47B8DD}" type="pres">
      <dgm:prSet presAssocID="{5EE37233-0133-4070-A799-2616296F7ED6}" presName="node" presStyleLbl="node1" presStyleIdx="1" presStyleCnt="5">
        <dgm:presLayoutVars>
          <dgm:bulletEnabled val="1"/>
        </dgm:presLayoutVars>
      </dgm:prSet>
      <dgm:spPr/>
    </dgm:pt>
    <dgm:pt modelId="{452329AE-3494-42C5-8CB0-18EBA665489F}" type="pres">
      <dgm:prSet presAssocID="{94B05835-4416-4F30-8B65-7DDB6EAE7DF7}" presName="sibTrans" presStyleCnt="0"/>
      <dgm:spPr/>
    </dgm:pt>
    <dgm:pt modelId="{741FAE0C-83A7-4A7E-8972-FEE1339DA4EE}" type="pres">
      <dgm:prSet presAssocID="{FD16E767-53A1-4A68-81A3-CB1250775931}" presName="node" presStyleLbl="node1" presStyleIdx="2" presStyleCnt="5">
        <dgm:presLayoutVars>
          <dgm:bulletEnabled val="1"/>
        </dgm:presLayoutVars>
      </dgm:prSet>
      <dgm:spPr/>
    </dgm:pt>
    <dgm:pt modelId="{F4B35115-5806-431E-9970-BD9DC4E650F9}" type="pres">
      <dgm:prSet presAssocID="{C4292432-8114-4C56-8E4E-751F60A5B7B5}" presName="sibTrans" presStyleCnt="0"/>
      <dgm:spPr/>
    </dgm:pt>
    <dgm:pt modelId="{D2E8CCEE-9866-49BB-9FC1-1795D9B21F93}" type="pres">
      <dgm:prSet presAssocID="{0E8BE351-71C7-454A-8104-4A5CE738C1C6}" presName="node" presStyleLbl="node1" presStyleIdx="3" presStyleCnt="5">
        <dgm:presLayoutVars>
          <dgm:bulletEnabled val="1"/>
        </dgm:presLayoutVars>
      </dgm:prSet>
      <dgm:spPr/>
    </dgm:pt>
    <dgm:pt modelId="{9B3C06FF-50C0-4332-BEC0-BDC3CFEEFFA1}" type="pres">
      <dgm:prSet presAssocID="{85845BB6-6ECA-400E-9E80-3EEA0E1F15A3}" presName="sibTrans" presStyleCnt="0"/>
      <dgm:spPr/>
    </dgm:pt>
    <dgm:pt modelId="{90F6610F-03E3-4262-A101-5F0BD391975D}" type="pres">
      <dgm:prSet presAssocID="{61C87EA9-6842-4B50-B007-060F9A76AB32}" presName="node" presStyleLbl="node1" presStyleIdx="4" presStyleCnt="5">
        <dgm:presLayoutVars>
          <dgm:bulletEnabled val="1"/>
        </dgm:presLayoutVars>
      </dgm:prSet>
      <dgm:spPr/>
    </dgm:pt>
  </dgm:ptLst>
  <dgm:cxnLst>
    <dgm:cxn modelId="{4625DA05-CC80-4809-A61A-9E508C03B661}" srcId="{053E998A-4B15-4421-B522-6D1F5A8B9E56}" destId="{0E8BE351-71C7-454A-8104-4A5CE738C1C6}" srcOrd="3" destOrd="0" parTransId="{73AAEFDD-F3B1-441C-AD35-1844C398A5A2}" sibTransId="{85845BB6-6ECA-400E-9E80-3EEA0E1F15A3}"/>
    <dgm:cxn modelId="{4F1DAC1D-3CB7-40C6-B684-E698C34B7E8E}" type="presOf" srcId="{0E8BE351-71C7-454A-8104-4A5CE738C1C6}" destId="{D2E8CCEE-9866-49BB-9FC1-1795D9B21F93}" srcOrd="0" destOrd="0" presId="urn:microsoft.com/office/officeart/2005/8/layout/hList6"/>
    <dgm:cxn modelId="{2A5BAF5D-017A-4622-83B5-B6F04023CF4A}" type="presOf" srcId="{5EE37233-0133-4070-A799-2616296F7ED6}" destId="{0121A9DE-A552-45E1-B778-5E74EA47B8DD}" srcOrd="0" destOrd="0" presId="urn:microsoft.com/office/officeart/2005/8/layout/hList6"/>
    <dgm:cxn modelId="{E26EAB61-ECA2-4674-9CB2-1F292F17A405}" type="presOf" srcId="{61C87EA9-6842-4B50-B007-060F9A76AB32}" destId="{90F6610F-03E3-4262-A101-5F0BD391975D}" srcOrd="0" destOrd="0" presId="urn:microsoft.com/office/officeart/2005/8/layout/hList6"/>
    <dgm:cxn modelId="{4BDD8A4A-0536-4AFA-AB58-B5C3A88B9E30}" type="presOf" srcId="{6A071AC0-DFF9-4D26-B2D8-7FBA06068EC3}" destId="{19F4A803-578B-4DF6-9F60-0265AF97BB05}" srcOrd="0" destOrd="0" presId="urn:microsoft.com/office/officeart/2005/8/layout/hList6"/>
    <dgm:cxn modelId="{77B41874-4F62-4EB3-AF55-01FB09C8ED85}" type="presOf" srcId="{FD16E767-53A1-4A68-81A3-CB1250775931}" destId="{741FAE0C-83A7-4A7E-8972-FEE1339DA4EE}" srcOrd="0" destOrd="0" presId="urn:microsoft.com/office/officeart/2005/8/layout/hList6"/>
    <dgm:cxn modelId="{7AEDE375-C3B7-404B-9DC9-9EE5C8A8DBD5}" srcId="{053E998A-4B15-4421-B522-6D1F5A8B9E56}" destId="{6A071AC0-DFF9-4D26-B2D8-7FBA06068EC3}" srcOrd="0" destOrd="0" parTransId="{8AB965B2-E2F8-45A7-91D6-ADB6FA5C7B50}" sibTransId="{7ECB57C9-580E-428B-B40A-FE118432F449}"/>
    <dgm:cxn modelId="{CD2948AB-E89C-4CE0-A18C-E068B0EF8B6B}" srcId="{053E998A-4B15-4421-B522-6D1F5A8B9E56}" destId="{5EE37233-0133-4070-A799-2616296F7ED6}" srcOrd="1" destOrd="0" parTransId="{7D81DFA9-2AD0-4057-B77F-EDF47F4B768C}" sibTransId="{94B05835-4416-4F30-8B65-7DDB6EAE7DF7}"/>
    <dgm:cxn modelId="{B9D17BBA-0C3A-4881-A351-964F940A2774}" type="presOf" srcId="{053E998A-4B15-4421-B522-6D1F5A8B9E56}" destId="{16223BA9-00BD-4788-BC8A-2529138C8498}" srcOrd="0" destOrd="0" presId="urn:microsoft.com/office/officeart/2005/8/layout/hList6"/>
    <dgm:cxn modelId="{A31A72D3-18F2-461D-AE59-0B9830B1FD86}" srcId="{053E998A-4B15-4421-B522-6D1F5A8B9E56}" destId="{61C87EA9-6842-4B50-B007-060F9A76AB32}" srcOrd="4" destOrd="0" parTransId="{71BFE8C8-1882-4B7C-87EB-361D588A68F4}" sibTransId="{FDE9AE9C-5FA2-40E0-8CA5-C8DA1A8F97FB}"/>
    <dgm:cxn modelId="{86953AE9-9019-46B1-AE4C-C1C1E7024158}" srcId="{053E998A-4B15-4421-B522-6D1F5A8B9E56}" destId="{FD16E767-53A1-4A68-81A3-CB1250775931}" srcOrd="2" destOrd="0" parTransId="{4682B1B8-42C2-4DD8-974F-059F462156D6}" sibTransId="{C4292432-8114-4C56-8E4E-751F60A5B7B5}"/>
    <dgm:cxn modelId="{EB0CDEED-A081-4624-B990-6F3A8691D65C}" type="presParOf" srcId="{16223BA9-00BD-4788-BC8A-2529138C8498}" destId="{19F4A803-578B-4DF6-9F60-0265AF97BB05}" srcOrd="0" destOrd="0" presId="urn:microsoft.com/office/officeart/2005/8/layout/hList6"/>
    <dgm:cxn modelId="{9419FF2B-6952-410C-AEDB-B7074798B007}" type="presParOf" srcId="{16223BA9-00BD-4788-BC8A-2529138C8498}" destId="{063BE812-7FC2-483B-ABEC-40F4C96A8D1A}" srcOrd="1" destOrd="0" presId="urn:microsoft.com/office/officeart/2005/8/layout/hList6"/>
    <dgm:cxn modelId="{943724F8-54F5-41DF-9DD2-0937733727F3}" type="presParOf" srcId="{16223BA9-00BD-4788-BC8A-2529138C8498}" destId="{0121A9DE-A552-45E1-B778-5E74EA47B8DD}" srcOrd="2" destOrd="0" presId="urn:microsoft.com/office/officeart/2005/8/layout/hList6"/>
    <dgm:cxn modelId="{F772D314-B6D2-478F-A373-D11FC5110566}" type="presParOf" srcId="{16223BA9-00BD-4788-BC8A-2529138C8498}" destId="{452329AE-3494-42C5-8CB0-18EBA665489F}" srcOrd="3" destOrd="0" presId="urn:microsoft.com/office/officeart/2005/8/layout/hList6"/>
    <dgm:cxn modelId="{43800A60-D300-4583-A4F0-69B583FACD78}" type="presParOf" srcId="{16223BA9-00BD-4788-BC8A-2529138C8498}" destId="{741FAE0C-83A7-4A7E-8972-FEE1339DA4EE}" srcOrd="4" destOrd="0" presId="urn:microsoft.com/office/officeart/2005/8/layout/hList6"/>
    <dgm:cxn modelId="{346062B1-A9C1-4024-A750-D40369531179}" type="presParOf" srcId="{16223BA9-00BD-4788-BC8A-2529138C8498}" destId="{F4B35115-5806-431E-9970-BD9DC4E650F9}" srcOrd="5" destOrd="0" presId="urn:microsoft.com/office/officeart/2005/8/layout/hList6"/>
    <dgm:cxn modelId="{E42A91DF-BD99-4026-9B83-38DFA3D29AE3}" type="presParOf" srcId="{16223BA9-00BD-4788-BC8A-2529138C8498}" destId="{D2E8CCEE-9866-49BB-9FC1-1795D9B21F93}" srcOrd="6" destOrd="0" presId="urn:microsoft.com/office/officeart/2005/8/layout/hList6"/>
    <dgm:cxn modelId="{415FBE55-11EB-4E1F-B2FE-0431BEDE6BDA}" type="presParOf" srcId="{16223BA9-00BD-4788-BC8A-2529138C8498}" destId="{9B3C06FF-50C0-4332-BEC0-BDC3CFEEFFA1}" srcOrd="7" destOrd="0" presId="urn:microsoft.com/office/officeart/2005/8/layout/hList6"/>
    <dgm:cxn modelId="{E1724CAB-F37C-4FB2-9FE5-3070706E8697}" type="presParOf" srcId="{16223BA9-00BD-4788-BC8A-2529138C8498}" destId="{90F6610F-03E3-4262-A101-5F0BD391975D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4A803-578B-4DF6-9F60-0265AF97BB05}">
      <dsp:nvSpPr>
        <dsp:cNvPr id="0" name=""/>
        <dsp:cNvSpPr/>
      </dsp:nvSpPr>
      <dsp:spPr>
        <a:xfrm rot="16200000">
          <a:off x="-1437382" y="1442839"/>
          <a:ext cx="4800600" cy="191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94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tx1"/>
              </a:solidFill>
            </a:rPr>
            <a:t>August 31</a:t>
          </a:r>
          <a:r>
            <a:rPr lang="en-US" sz="2100" kern="1200"/>
            <a:t>– Kickoff webinar</a:t>
          </a:r>
        </a:p>
      </dsp:txBody>
      <dsp:txXfrm rot="5400000">
        <a:off x="5457" y="960120"/>
        <a:ext cx="1914921" cy="2880360"/>
      </dsp:txXfrm>
    </dsp:sp>
    <dsp:sp modelId="{0121A9DE-A552-45E1-B778-5E74EA47B8DD}">
      <dsp:nvSpPr>
        <dsp:cNvPr id="0" name=""/>
        <dsp:cNvSpPr/>
      </dsp:nvSpPr>
      <dsp:spPr>
        <a:xfrm rot="16200000">
          <a:off x="621158" y="1442839"/>
          <a:ext cx="4800600" cy="191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94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tx1"/>
              </a:solidFill>
            </a:rPr>
            <a:t>September to November </a:t>
          </a:r>
          <a:r>
            <a:rPr lang="en-US" sz="2100" kern="1200"/>
            <a:t>– local/regional homework as needed and assessment of progress toward goals</a:t>
          </a:r>
        </a:p>
      </dsp:txBody>
      <dsp:txXfrm rot="5400000">
        <a:off x="2063997" y="960120"/>
        <a:ext cx="1914921" cy="2880360"/>
      </dsp:txXfrm>
    </dsp:sp>
    <dsp:sp modelId="{741FAE0C-83A7-4A7E-8972-FEE1339DA4EE}">
      <dsp:nvSpPr>
        <dsp:cNvPr id="0" name=""/>
        <dsp:cNvSpPr/>
      </dsp:nvSpPr>
      <dsp:spPr>
        <a:xfrm rot="16200000">
          <a:off x="2679700" y="1442839"/>
          <a:ext cx="4800600" cy="191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94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tx1"/>
              </a:solidFill>
            </a:rPr>
            <a:t>September to November  </a:t>
          </a:r>
          <a:r>
            <a:rPr lang="en-US" sz="2100" kern="1200"/>
            <a:t>- Regional Meetings to connect on CLNA and consolidate local work</a:t>
          </a:r>
        </a:p>
      </dsp:txBody>
      <dsp:txXfrm rot="5400000">
        <a:off x="4122539" y="960120"/>
        <a:ext cx="1914921" cy="2880360"/>
      </dsp:txXfrm>
    </dsp:sp>
    <dsp:sp modelId="{D2E8CCEE-9866-49BB-9FC1-1795D9B21F93}">
      <dsp:nvSpPr>
        <dsp:cNvPr id="0" name=""/>
        <dsp:cNvSpPr/>
      </dsp:nvSpPr>
      <dsp:spPr>
        <a:xfrm rot="16200000">
          <a:off x="4738241" y="1442839"/>
          <a:ext cx="4800600" cy="191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94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tx1"/>
              </a:solidFill>
            </a:rPr>
            <a:t>Late November </a:t>
          </a:r>
          <a:r>
            <a:rPr lang="en-US" sz="2100" kern="1200"/>
            <a:t>– Finalize signatures</a:t>
          </a:r>
        </a:p>
      </dsp:txBody>
      <dsp:txXfrm rot="5400000">
        <a:off x="6181080" y="960120"/>
        <a:ext cx="1914921" cy="2880360"/>
      </dsp:txXfrm>
    </dsp:sp>
    <dsp:sp modelId="{90F6610F-03E3-4262-A101-5F0BD391975D}">
      <dsp:nvSpPr>
        <dsp:cNvPr id="0" name=""/>
        <dsp:cNvSpPr/>
      </dsp:nvSpPr>
      <dsp:spPr>
        <a:xfrm rot="16200000">
          <a:off x="6796782" y="1442839"/>
          <a:ext cx="4800600" cy="191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94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tx1"/>
              </a:solidFill>
            </a:rPr>
            <a:t>December 1 </a:t>
          </a:r>
          <a:r>
            <a:rPr lang="en-US" sz="2100" kern="1200"/>
            <a:t>deadline to submit final CLNA to CCCS</a:t>
          </a:r>
        </a:p>
      </dsp:txBody>
      <dsp:txXfrm rot="5400000">
        <a:off x="8239621" y="960120"/>
        <a:ext cx="1914921" cy="2880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A52BC-41A9-314D-A481-85A8D3CC222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97747-90BD-4E41-AF65-93FE8393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7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/>
              <a:t>Colorado’s strategic plan will serve secondary and post secondary learners in their preparation for meaningful careers.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The Colorado CTE Strategic Plan will lead the state’s efforts forward over the next 5 years and will: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/>
              <a:t>Highlight opportunities to engage stakeholders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/>
              <a:t>Establish clear and consistent goals for the education and workforce systems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/>
              <a:t>Provide the platform to communicate Colorado’s CTE vision publicly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The strategic plan development was a collaborative process with partners and stakeholders from a variety of experiences and perspectives. Participants included: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/>
              <a:t>Secondary education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/>
              <a:t>Postsecondary education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/>
              <a:t>Workforce development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/>
              <a:t>Individual businesses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/>
              <a:t>Industry associations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/>
              <a:t>Philanthropic organizations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/>
              <a:t>Parents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/>
              <a:t>Learners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7747-90BD-4E41-AF65-93FE8393E8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5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/>
              <a:t>Focus in</a:t>
            </a:r>
            <a:r>
              <a:rPr lang="en-US" sz="1200" baseline="0"/>
              <a:t> this CLNA process on ‘connected’, responsive and real.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CTE system is more than CTE classroom programs or individual CTE classes. The CTE system is a network of education and workforce partners. These partners include but are not limited to: 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and Industry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Community-Based Organizations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Development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Postsecondary Education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 Education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Workforce Development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97747-90BD-4E41-AF65-93FE8393E8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59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7747-90BD-4E41-AF65-93FE8393E8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/>
              <a:t>Focus on partnership and</a:t>
            </a:r>
            <a:r>
              <a:rPr lang="en-US" baseline="0"/>
              <a:t> equity and making data-driven decisions that can help improve our CTE programs…here to present more is Greg </a:t>
            </a:r>
            <a:r>
              <a:rPr lang="en-US" baseline="0" err="1"/>
              <a:t>McBoat</a:t>
            </a:r>
            <a:r>
              <a:rPr lang="en-US" baseline="0"/>
              <a:t> from Adams County Workforce Center to talk about some of the work they’re doing in partnership with school districts in their region and resources that are available through WF partners. </a:t>
            </a:r>
            <a:endParaRPr lang="en-US"/>
          </a:p>
          <a:p>
            <a:pPr marL="228600" indent="-228600">
              <a:buFont typeface="+mj-lt"/>
              <a:buAutoNum type="arabicPeriod"/>
            </a:pPr>
            <a:endParaRPr lang="en-US"/>
          </a:p>
          <a:p>
            <a:pPr marL="228600" indent="-228600">
              <a:buFont typeface="+mj-lt"/>
              <a:buAutoNum type="arabicPeriod"/>
            </a:pPr>
            <a:r>
              <a:rPr lang="en-US"/>
              <a:t>Goals in this Strategic Plan have been identified and addressed separately, however there is the expectation that strategies and key indicators within each goal can and should impact other goals.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The identified goals are inclusive and should involve all relevant partners, stakeholders, and information pertinent to Colorado’s education and workforce systems.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Goals in the CTE Strategic Plan are designed to be: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Universal – can be applied to CTE systems in a school, district, or at a regional level.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Adaptable – can be modified to accommodate individual partners or regions.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 – in many instances will overlap with other local, regional, and state priorities and initiatives.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themes or elements throughout the CTE Strategic Plan that apply to all goals. These themes can: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 the work related to the Goals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place for Partners to identify themselves and their role in the CTE system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97747-90BD-4E41-AF65-93FE8393E8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7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CLNA done this fall to help support planning that will start in spring for Perkins</a:t>
            </a:r>
            <a:r>
              <a:rPr lang="en-US" baseline="0"/>
              <a:t> grant activities for FY24 and FY25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7747-90BD-4E41-AF65-93FE8393E8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2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the regions – same as last time.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7747-90BD-4E41-AF65-93FE8393E8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5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TE Title Slide">
    <p:bg>
      <p:bgPr>
        <a:blipFill dpi="0" rotWithShape="1">
          <a:blip r:embed="rId2" cstate="print">
            <a:alphaModFix amt="7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23054"/>
            <a:ext cx="10058400" cy="1809221"/>
          </a:xfrm>
        </p:spPr>
        <p:txBody>
          <a:bodyPr anchor="b"/>
          <a:lstStyle>
            <a:lvl1pPr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05299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B16BCA-A428-4F51-92DD-8D69A0C062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804429"/>
            <a:ext cx="5562600" cy="1618625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79EF58BC-EC70-44ED-BBBB-319501C5ED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1295400"/>
            <a:ext cx="2438399" cy="8666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3E0508-185A-4738-BD2A-C20E522ED8BD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A23AA4-2AFF-47FE-8C92-3F75CF3F3BC7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Slide Number Placeholder 5">
              <a:extLst>
                <a:ext uri="{FF2B5EF4-FFF2-40B4-BE49-F238E27FC236}">
                  <a16:creationId xmlns:a16="http://schemas.microsoft.com/office/drawing/2014/main" id="{BA088B83-58FB-48AD-B554-3EBBAA13E6F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BE88F4F-0454-4F89-B81A-9C8F129C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A39498-D819-436E-B4D3-45D6772BA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5E1DD70-7A70-40E0-A2B4-537E2E0984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3958" y="5592761"/>
            <a:ext cx="89916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B61974F7-B378-4864-990C-0053382B9E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7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SA Color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42CB98-234F-43D8-B953-D577B1EE0A41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A7FE85-CB85-459A-BE9D-10899F8149F0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Slide Number Placeholder 5">
              <a:extLst>
                <a:ext uri="{FF2B5EF4-FFF2-40B4-BE49-F238E27FC236}">
                  <a16:creationId xmlns:a16="http://schemas.microsoft.com/office/drawing/2014/main" id="{6C104B56-21AF-44E3-979F-E405E2ACCA2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5564BB-6D05-4DFA-8801-F161B69E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B18175-3E70-400C-978F-DB7D5B382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EAABA1-BC16-40CF-9AF9-B410AEC86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6047717"/>
            <a:ext cx="1653658" cy="657883"/>
          </a:xfrm>
          <a:prstGeom prst="rect">
            <a:avLst/>
          </a:prstGeom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C8E56443-C9A1-4464-9AA6-4787216FFF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8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s 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09163F-EE4B-46A5-BE6C-0AF1974D2B7D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7086BF-F63C-4116-AA99-F2E2B2E0CA29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Slide Number Placeholder 5">
              <a:extLst>
                <a:ext uri="{FF2B5EF4-FFF2-40B4-BE49-F238E27FC236}">
                  <a16:creationId xmlns:a16="http://schemas.microsoft.com/office/drawing/2014/main" id="{A81433BE-1FA5-4445-8EF9-3ED66EC18F4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FFFF3EB-2D56-4468-9972-4EAEE6C5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BE992C-8A27-4BAE-AC17-201BC0F72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688FC4-9080-42F2-A171-60D142E71F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906" y="5867400"/>
            <a:ext cx="1235094" cy="853170"/>
          </a:xfrm>
          <a:prstGeom prst="rect">
            <a:avLst/>
          </a:prstGeom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D49E1897-08A5-461B-BC36-4BD5A3F7E8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4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 Student Assoc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679A6F-B7C3-4399-9C6E-85C40C93402F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357FE3-1F6B-4B88-A034-7366F34C3175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Slide Number Placeholder 5">
              <a:extLst>
                <a:ext uri="{FF2B5EF4-FFF2-40B4-BE49-F238E27FC236}">
                  <a16:creationId xmlns:a16="http://schemas.microsoft.com/office/drawing/2014/main" id="{47B35841-D45A-4518-B0C6-31ACE64092A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656FBE-4A6A-40B4-A03C-23BD5B08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199B20-AB9A-4CA1-80BC-299C8EE3D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090ED-1A9B-4554-B44A-776A4A35CC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610" y="5919872"/>
            <a:ext cx="1298590" cy="815890"/>
          </a:xfrm>
          <a:prstGeom prst="rect">
            <a:avLst/>
          </a:prstGeo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0251A3CF-48A7-4905-955D-F29579C23B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64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A02724-70A9-435F-AFC9-9AFD32F93200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56FE29-75C0-4692-AD50-BBC8D8D8C604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Slide Number Placeholder 5">
              <a:extLst>
                <a:ext uri="{FF2B5EF4-FFF2-40B4-BE49-F238E27FC236}">
                  <a16:creationId xmlns:a16="http://schemas.microsoft.com/office/drawing/2014/main" id="{4B9FCE43-C91F-47B4-B975-1D1CACFE81B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551EBCE-BD20-4DB8-92B4-97EA06D9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4E3863-FCA7-4D66-AAD5-B66EBAE4F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D6E394-C3FC-4CBF-A07E-DE277547D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329" y="5713933"/>
            <a:ext cx="1067867" cy="1067867"/>
          </a:xfrm>
          <a:prstGeom prst="rect">
            <a:avLst/>
          </a:prstGeo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C41B06B0-EAF6-48F3-9A9D-E19CEBEF02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1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Care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42C83E-7801-4A01-B92C-F5DDBF1708B7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F464C8-A207-47D4-A200-81EAC1797518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Slide Number Placeholder 5">
              <a:extLst>
                <a:ext uri="{FF2B5EF4-FFF2-40B4-BE49-F238E27FC236}">
                  <a16:creationId xmlns:a16="http://schemas.microsoft.com/office/drawing/2014/main" id="{763F4709-A4E6-438F-840F-4835E07294C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BE81CFC-AA77-40F7-BD6E-5E4F473C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109B5A-2492-4470-80C4-B16F55743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  <p:pic>
        <p:nvPicPr>
          <p:cNvPr id="15" name="Picture 2" descr="http://eastartstudentorgs.weebly.com/uploads/1/9/6/5/19650093/7696456_orig.png">
            <a:extLst>
              <a:ext uri="{FF2B5EF4-FFF2-40B4-BE49-F238E27FC236}">
                <a16:creationId xmlns:a16="http://schemas.microsoft.com/office/drawing/2014/main" id="{DC075A4B-C6C3-45F6-B5EA-C5D6892803B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56195" y="5571266"/>
            <a:ext cx="1021951" cy="115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F4933EDA-EA93-4137-BCA9-43713921D7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9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7A11307-E7E3-4671-9634-D0378A4B7CEC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925971-CBC5-4DD2-B2E7-12A5F06E42DC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Slide Number Placeholder 5">
              <a:extLst>
                <a:ext uri="{FF2B5EF4-FFF2-40B4-BE49-F238E27FC236}">
                  <a16:creationId xmlns:a16="http://schemas.microsoft.com/office/drawing/2014/main" id="{8EC156E0-3A5F-4545-A599-7EAE6D930B3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919BFA0-7127-4486-8218-F37C660C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2FDE9C-C355-43DC-A341-032EC3DB8C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C2B8AEBE-BB94-4F82-81D5-19604D827C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79B324-4CAE-4B54-ABD1-1C7C3C81AEF4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5F8C7D-3360-4A9E-9A57-59F8BA8BFC26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Slide Number Placeholder 5">
              <a:extLst>
                <a:ext uri="{FF2B5EF4-FFF2-40B4-BE49-F238E27FC236}">
                  <a16:creationId xmlns:a16="http://schemas.microsoft.com/office/drawing/2014/main" id="{10857A36-C217-4DC3-BB45-A46EA3AD43F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B1C2E43-26C1-4E65-8340-84D78FEF76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31143B-1C3B-4E19-B4A7-313F2D2F9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95278"/>
            <a:ext cx="10536936" cy="594626"/>
          </a:xfrm>
        </p:spPr>
        <p:txBody>
          <a:bodyPr anchor="b"/>
          <a:lstStyle>
            <a:lvl1pPr algn="ctr">
              <a:defRPr sz="2200" b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228600"/>
            <a:ext cx="10536936" cy="5257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096000"/>
            <a:ext cx="10536936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9FA910-386B-463A-A3C3-62B7879772F4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EDF446-A807-4F46-B12D-6EED33D9C080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Slide Number Placeholder 5">
              <a:extLst>
                <a:ext uri="{FF2B5EF4-FFF2-40B4-BE49-F238E27FC236}">
                  <a16:creationId xmlns:a16="http://schemas.microsoft.com/office/drawing/2014/main" id="{6370B0AA-8DA4-45AD-9D33-F1D177159F9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59130-03A4-47D6-91F1-96B2C252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FAF518-7EAB-4268-BB55-6BBD4F6745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7738" y="6540500"/>
            <a:ext cx="328246" cy="17780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E49734DF-1CBF-4F42-9608-6F8FE2883E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306856-B37C-48A0-9D40-D1BC2E7CEE38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AB619D-4451-4ADE-BB73-5EF184284DDC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Slide Number Placeholder 5">
              <a:extLst>
                <a:ext uri="{FF2B5EF4-FFF2-40B4-BE49-F238E27FC236}">
                  <a16:creationId xmlns:a16="http://schemas.microsoft.com/office/drawing/2014/main" id="{AD0DF344-7C4D-470C-9EB9-18952D4E261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F1187BA-888B-4E1C-B3E5-EA7B2ACE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45E8C85-4D81-45CE-97C7-154D27BD91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4653CBDE-70D5-4E8B-9692-58901B4B2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7738" y="6540500"/>
            <a:ext cx="328246" cy="17780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E49734DF-1CBF-4F42-9608-6F8FE2883E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4B6F38-3ADD-40ED-9351-6DD4513DBDD1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6E1CDB-C8AF-4892-8EE0-AC2F9DCE989D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Slide Number Placeholder 5">
              <a:extLst>
                <a:ext uri="{FF2B5EF4-FFF2-40B4-BE49-F238E27FC236}">
                  <a16:creationId xmlns:a16="http://schemas.microsoft.com/office/drawing/2014/main" id="{716FC3BB-FA95-4618-A8CE-CBA677434FB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4DB451-32E6-43C9-AB3F-3A020F10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CE08B0-A94E-4D4F-87E0-6893ABA9BA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80748E46-0F30-4965-8B15-5232A90DCB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8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3962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328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429005-E08C-4C91-9EE5-893D4A885AA0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4DB5BE-A502-4D4E-B2B7-8F27A1B76A0D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Slide Number Placeholder 5">
              <a:extLst>
                <a:ext uri="{FF2B5EF4-FFF2-40B4-BE49-F238E27FC236}">
                  <a16:creationId xmlns:a16="http://schemas.microsoft.com/office/drawing/2014/main" id="{67856727-8A93-4449-A69D-29B8CFDEA09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9F69197-E21B-40EE-9FBD-1B7CF4EB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0E2C69-6FE1-4598-96A3-17AA4C42EB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804429"/>
            <a:ext cx="5562600" cy="1618625"/>
          </a:xfrm>
          <a:prstGeom prst="rect">
            <a:avLst/>
          </a:prstGeo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3A9FB99F-4AFA-4D3A-ACDC-29EB35530A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3D59DD-3E60-416B-8617-5585015D6FC2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2E8E21-E8F8-409C-83B3-2D0BB8B55C18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Slide Number Placeholder 5">
              <a:extLst>
                <a:ext uri="{FF2B5EF4-FFF2-40B4-BE49-F238E27FC236}">
                  <a16:creationId xmlns:a16="http://schemas.microsoft.com/office/drawing/2014/main" id="{DE090E4F-59ED-4BF8-A9E6-4492FD6D4E9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5674C38-E217-4841-8007-C76091B9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C572F5-1BC4-4F34-A434-1CF169709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C0824150-9E1A-4614-8CA6-CDDF167641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915B1B-765F-4915-8FA5-E2F1F7B55C26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6623D5-092D-4B12-8164-0D0B9B223E10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Slide Number Placeholder 5">
              <a:extLst>
                <a:ext uri="{FF2B5EF4-FFF2-40B4-BE49-F238E27FC236}">
                  <a16:creationId xmlns:a16="http://schemas.microsoft.com/office/drawing/2014/main" id="{F9CB700B-2569-4A03-9B1F-CF3D1A5F2E0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104CE2C-2B4D-4724-8114-15E46447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42EE96-8D0C-4C29-AB04-818C3EC06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C2CBDB73-3BC6-4CEE-91DE-D68B4B6E33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65ED2D-6878-42CC-B4FE-48B87FE43AB7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FFDB10-F8D1-4769-B21A-E201F6FC54BF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Slide Number Placeholder 5">
              <a:extLst>
                <a:ext uri="{FF2B5EF4-FFF2-40B4-BE49-F238E27FC236}">
                  <a16:creationId xmlns:a16="http://schemas.microsoft.com/office/drawing/2014/main" id="{4BE6E5CA-C0B7-4091-9D72-429FE580A3A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C6F9D9C-0C00-4439-B942-0F680AF9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AECE9F-7024-4AF7-8BFC-9C879202E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DA25ED48-03DF-4EB6-8ACA-C55ACE3ED7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BBF5D6-D4CE-4A61-8389-CC911CE8D0AC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DAD63D-0E3C-4B02-B4B0-6781289887CA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Slide Number Placeholder 5">
              <a:extLst>
                <a:ext uri="{FF2B5EF4-FFF2-40B4-BE49-F238E27FC236}">
                  <a16:creationId xmlns:a16="http://schemas.microsoft.com/office/drawing/2014/main" id="{AFABD5A8-F928-4647-8DE9-7B61B11F2B1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33905A-9C8A-43C5-B0F1-9B6393B0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B344DE-7D86-465B-8FDB-416E4DF18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D76812-A341-4653-85E1-5D9FB96F69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783" y="5867400"/>
            <a:ext cx="1021993" cy="826481"/>
          </a:xfrm>
          <a:prstGeom prst="rect">
            <a:avLst/>
          </a:prstGeom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40878384-0EE1-48CF-9AD9-0DB6085D1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3D1BAA-E25D-4F7C-9C3B-C01FA214E1DF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84A92C-A959-4384-BFEC-A2F2DD3C758C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Slide Number Placeholder 5">
              <a:extLst>
                <a:ext uri="{FF2B5EF4-FFF2-40B4-BE49-F238E27FC236}">
                  <a16:creationId xmlns:a16="http://schemas.microsoft.com/office/drawing/2014/main" id="{644C1686-1481-4753-A5D9-F8885AB4ADE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4553CD-04CA-4B92-B2A2-A5885C93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77410A-BBCA-4697-8BE4-59D04481D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5891623"/>
            <a:ext cx="1795538" cy="8139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E49BC2-5C64-4EC8-9F1B-C504F0AC46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60BD2A1E-58DA-45D2-914B-4C80DA06E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2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CLA Color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CDE5EF-A213-4870-993C-177613317C6B}"/>
              </a:ext>
            </a:extLst>
          </p:cNvPr>
          <p:cNvGrpSpPr/>
          <p:nvPr userDrawn="1"/>
        </p:nvGrpSpPr>
        <p:grpSpPr>
          <a:xfrm>
            <a:off x="11734800" y="6477000"/>
            <a:ext cx="457200" cy="258762"/>
            <a:chOff x="11734800" y="6477000"/>
            <a:chExt cx="457200" cy="2587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352C78-5309-48E6-A644-9DF4D781416C}"/>
                </a:ext>
              </a:extLst>
            </p:cNvPr>
            <p:cNvSpPr/>
            <p:nvPr userDrawn="1"/>
          </p:nvSpPr>
          <p:spPr>
            <a:xfrm>
              <a:off x="11734800" y="6477000"/>
              <a:ext cx="457200" cy="2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Slide Number Placeholder 5">
              <a:extLst>
                <a:ext uri="{FF2B5EF4-FFF2-40B4-BE49-F238E27FC236}">
                  <a16:creationId xmlns:a16="http://schemas.microsoft.com/office/drawing/2014/main" id="{9B44B592-2924-42FC-B3C6-7F7BF4770C6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777738" y="6517481"/>
              <a:ext cx="328246" cy="177800"/>
            </a:xfrm>
            <a:prstGeom prst="bracketPair">
              <a:avLst>
                <a:gd name="adj" fmla="val 17949"/>
              </a:avLst>
            </a:prstGeom>
            <a:ln w="19050">
              <a:solidFill>
                <a:srgbClr val="FFFFFF"/>
              </a:solidFill>
            </a:ln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1FBA507-F354-40CF-983C-3945B725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0AFB3C-3FCF-4B43-8E6C-67662C0310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38" y="152400"/>
            <a:ext cx="1285362" cy="114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C57DF4-7520-4185-8A44-F57FF9167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0" y="5792414"/>
            <a:ext cx="1185938" cy="989386"/>
          </a:xfrm>
          <a:prstGeom prst="rect">
            <a:avLst/>
          </a:prstGeom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C6F4CD82-9CD7-449E-A5F1-3F995C9241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00800"/>
            <a:ext cx="107191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5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print">
            <a:alphaModFix amt="6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07236" y="0"/>
            <a:ext cx="847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30BA620-9AF1-48B5-8BC6-617D9849F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7738" y="6477000"/>
            <a:ext cx="338062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4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F20089-72DE-4040-A886-85C08B229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45" r:id="rId7"/>
    <p:sldLayoutId id="2147483941" r:id="rId8"/>
    <p:sldLayoutId id="2147483936" r:id="rId9"/>
    <p:sldLayoutId id="2147483940" r:id="rId10"/>
    <p:sldLayoutId id="2147483943" r:id="rId11"/>
    <p:sldLayoutId id="2147483942" r:id="rId12"/>
    <p:sldLayoutId id="2147483937" r:id="rId13"/>
    <p:sldLayoutId id="2147483938" r:id="rId14"/>
    <p:sldLayoutId id="2147483939" r:id="rId15"/>
    <p:sldLayoutId id="2147483931" r:id="rId16"/>
    <p:sldLayoutId id="2147483932" r:id="rId17"/>
    <p:sldLayoutId id="2147483933" r:id="rId18"/>
    <p:sldLayoutId id="2147483934" r:id="rId19"/>
    <p:sldLayoutId id="2147483935" r:id="rId20"/>
    <p:sldLayoutId id="2147483944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oloradostateplan.com/administrator/perkins/perkins-forms-and-fil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r/ySWdMAh95b" TargetMode="External"/><Relationship Id="rId3" Type="http://schemas.openxmlformats.org/officeDocument/2006/relationships/hyperlink" Target="https://forms.office.com/r/uiA0LDwHwv" TargetMode="External"/><Relationship Id="rId7" Type="http://schemas.openxmlformats.org/officeDocument/2006/relationships/hyperlink" Target="https://forms.office.com/r/6zwzTPNA8k" TargetMode="External"/><Relationship Id="rId2" Type="http://schemas.openxmlformats.org/officeDocument/2006/relationships/hyperlink" Target="https://forms.office.com/r/SUg07kydj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office.com/r/Cq6KeGmQfk" TargetMode="External"/><Relationship Id="rId11" Type="http://schemas.openxmlformats.org/officeDocument/2006/relationships/hyperlink" Target="https://forms.office.com/r/psQr3U1yyP" TargetMode="External"/><Relationship Id="rId5" Type="http://schemas.openxmlformats.org/officeDocument/2006/relationships/hyperlink" Target="https://forms.office.com/r/0NftqB4PhS" TargetMode="External"/><Relationship Id="rId10" Type="http://schemas.openxmlformats.org/officeDocument/2006/relationships/hyperlink" Target="https://forms.office.com/r/7N4ks9tnDk" TargetMode="External"/><Relationship Id="rId4" Type="http://schemas.openxmlformats.org/officeDocument/2006/relationships/hyperlink" Target="https://forms.office.com/r/jr7EtV3GEn" TargetMode="External"/><Relationship Id="rId9" Type="http://schemas.openxmlformats.org/officeDocument/2006/relationships/hyperlink" Target="https://forms.office.com/r/GsFdHrhHL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te@cccs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735584-34AB-41DC-9CCC-13EF13339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637" y="2667000"/>
            <a:ext cx="10058400" cy="1371600"/>
          </a:xfrm>
        </p:spPr>
        <p:txBody>
          <a:bodyPr anchor="b"/>
          <a:lstStyle/>
          <a:p>
            <a:pPr algn="ctr"/>
            <a:r>
              <a:rPr lang="en-US" sz="5500"/>
              <a:t>CTE Regional Needs Assessment Kick-Off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D94DB85-1027-40CC-B924-5ED0B90DD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43400"/>
            <a:ext cx="10058400" cy="1257301"/>
          </a:xfrm>
        </p:spPr>
        <p:txBody>
          <a:bodyPr>
            <a:normAutofit/>
          </a:bodyPr>
          <a:lstStyle/>
          <a:p>
            <a:pPr algn="ctr"/>
            <a:r>
              <a:rPr lang="en-US" sz="3200" b="1"/>
              <a:t>August 2023</a:t>
            </a: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15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CA89-F955-935B-2B9D-CF95F45A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 of Region Assignments &amp;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3AF02-F957-D92F-0165-CA5E99DCF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http://coloradostateplan.com/administrator/perkins/perkins-forms-and-files/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7EAD4-0CF4-534F-5BF1-2555C773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BB35BE-E9E8-ACFA-98C8-75916E23E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38400"/>
            <a:ext cx="10896600" cy="36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1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8C0809-AC71-9E47-480F-701DE5FCB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380695"/>
            <a:ext cx="7772312" cy="60702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EB6EC-5610-7803-5852-8A3349E8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BB35E73C-B7D9-3666-B719-F28C450E0C92}"/>
              </a:ext>
            </a:extLst>
          </p:cNvPr>
          <p:cNvSpPr/>
          <p:nvPr/>
        </p:nvSpPr>
        <p:spPr>
          <a:xfrm>
            <a:off x="9334412" y="3276600"/>
            <a:ext cx="685800" cy="5465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44C61-DF4C-28D5-9498-C94683538282}"/>
              </a:ext>
            </a:extLst>
          </p:cNvPr>
          <p:cNvSpPr/>
          <p:nvPr/>
        </p:nvSpPr>
        <p:spPr>
          <a:xfrm>
            <a:off x="1981200" y="3962400"/>
            <a:ext cx="7543800" cy="60960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F6AABD1-B96E-986B-4219-1AE11D1F67BD}"/>
              </a:ext>
            </a:extLst>
          </p:cNvPr>
          <p:cNvSpPr/>
          <p:nvPr/>
        </p:nvSpPr>
        <p:spPr>
          <a:xfrm>
            <a:off x="152400" y="4038600"/>
            <a:ext cx="1702508" cy="4572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B84AB-5072-98B7-88B4-C01D97E3CA90}"/>
              </a:ext>
            </a:extLst>
          </p:cNvPr>
          <p:cNvSpPr txBox="1"/>
          <p:nvPr/>
        </p:nvSpPr>
        <p:spPr>
          <a:xfrm>
            <a:off x="152400" y="41118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Regional Meeting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A9FCE09-81A3-BB41-A7FD-BBC7F0231DEC}"/>
              </a:ext>
            </a:extLst>
          </p:cNvPr>
          <p:cNvSpPr/>
          <p:nvPr/>
        </p:nvSpPr>
        <p:spPr>
          <a:xfrm>
            <a:off x="304800" y="2438400"/>
            <a:ext cx="1600200" cy="609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4B83F8-CA60-E5AB-24A0-BA4E7B2E8BEB}"/>
              </a:ext>
            </a:extLst>
          </p:cNvPr>
          <p:cNvSpPr txBox="1"/>
          <p:nvPr/>
        </p:nvSpPr>
        <p:spPr>
          <a:xfrm>
            <a:off x="381000" y="25262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36156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D8A9FB-A689-BF56-DCA3-3738F423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Stakeholders to Engage – Keep Evidence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E25E-33F5-4E0B-E6C3-A9D400AD2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1168138" cy="53641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Secondary and Postsecondary CTE Faculty</a:t>
            </a:r>
          </a:p>
          <a:p>
            <a:r>
              <a:rPr lang="en-US"/>
              <a:t>Secondary and Postsecondary Career Counselors, </a:t>
            </a:r>
            <a:r>
              <a:rPr lang="en-US" err="1"/>
              <a:t>Adivising</a:t>
            </a:r>
            <a:r>
              <a:rPr lang="en-US"/>
              <a:t> Professionals and Academic Counselors</a:t>
            </a:r>
          </a:p>
          <a:p>
            <a:r>
              <a:rPr lang="en-US"/>
              <a:t>Secondary Instructional Support, </a:t>
            </a:r>
            <a:r>
              <a:rPr lang="en-US" err="1"/>
              <a:t>Paraprofesssionals</a:t>
            </a:r>
            <a:endParaRPr lang="en-US"/>
          </a:p>
          <a:p>
            <a:r>
              <a:rPr lang="en-US"/>
              <a:t>Secondary and Postsecondary Administrators</a:t>
            </a:r>
          </a:p>
          <a:p>
            <a:r>
              <a:rPr lang="en-US"/>
              <a:t>Representatives of Special Populations -</a:t>
            </a:r>
            <a:r>
              <a:rPr lang="en-US" sz="2000"/>
              <a:t> </a:t>
            </a:r>
            <a:r>
              <a:rPr lang="en-US" sz="2000" i="1">
                <a:ea typeface="Calibri" panose="020F0502020204030204" pitchFamily="34" charset="0"/>
                <a:cs typeface="Times New Roman" panose="02020603050405020304" pitchFamily="18" charset="0"/>
              </a:rPr>
              <a:t>Gender, race, ethnicity, migrant status, disability, economically disadvantaged, nontraditional, single parent, pregnant women, out of work individuals, English learners, homeless, foster care, active duty military parents, *corrections</a:t>
            </a:r>
            <a:endParaRPr lang="en-US" sz="2000"/>
          </a:p>
          <a:p>
            <a:r>
              <a:rPr lang="en-US"/>
              <a:t>Local Workforce Development Board Members</a:t>
            </a:r>
          </a:p>
          <a:p>
            <a:r>
              <a:rPr lang="en-US"/>
              <a:t>Regional Economic Development Member</a:t>
            </a:r>
          </a:p>
          <a:p>
            <a:r>
              <a:rPr lang="en-US"/>
              <a:t>Local Business and Industry</a:t>
            </a:r>
          </a:p>
          <a:p>
            <a:r>
              <a:rPr lang="en-US"/>
              <a:t>Students and Parents</a:t>
            </a:r>
          </a:p>
          <a:p>
            <a:r>
              <a:rPr lang="en-US"/>
              <a:t>Representatives of Tribal Organizations</a:t>
            </a:r>
          </a:p>
          <a:p>
            <a:r>
              <a:rPr lang="en-US"/>
              <a:t>Other Relevant Stakeholders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24068D-F02D-7EB5-F8A7-C3667469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8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FD9127-1EB3-EE95-3DDB-509FEF71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B769A-5C8D-DB36-8DEA-4812A6B4E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81000"/>
            <a:ext cx="1016361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75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AE69D-5A1D-A984-8B79-397D3E06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30C38F-D1D2-5DCC-5B4A-6FEC7427F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71450"/>
            <a:ext cx="936307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76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EA016-67F7-C9FF-E905-26FB67E0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E62B4-C4AC-76D3-89B8-1C5173F21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242887"/>
            <a:ext cx="89058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3357-A30D-3A98-1D70-9EF0D279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Dashboards – Student Data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2D4A10-B1C3-A921-0A62-5B354BE70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981200"/>
            <a:ext cx="12039600" cy="23359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C0A03-580D-5AF5-B720-3C6C2A9C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3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Spending Alignment to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34327"/>
            <a:ext cx="9067800" cy="557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60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7F4C-C58D-328A-D00E-C4BE8E300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A72F-E6D6-969B-38C7-D14311C2A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Sign up for a regional meeting if you’re available (or make sure someone from your district/college is)</a:t>
            </a:r>
          </a:p>
          <a:p>
            <a:r>
              <a:rPr lang="en-US"/>
              <a:t>Connect with your stakeholder groups</a:t>
            </a:r>
          </a:p>
          <a:p>
            <a:pPr lvl="1"/>
            <a:r>
              <a:rPr lang="en-US"/>
              <a:t>Connect with your region to consolidate “asks” of shared stakeholder groups like business and industry, economic development partners, community organizations, etc. </a:t>
            </a:r>
          </a:p>
          <a:p>
            <a:r>
              <a:rPr lang="en-US"/>
              <a:t>Do your local “homework” aka the green sheets in the first segment of the CLNA worksheet packet</a:t>
            </a:r>
          </a:p>
          <a:p>
            <a:endParaRPr lang="en-US"/>
          </a:p>
          <a:p>
            <a:r>
              <a:rPr lang="en-US"/>
              <a:t>Come to a regional meeting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A8C03-9BDF-DE00-7BA9-1EA34500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6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64BE-DE2E-8008-E995-98A02521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Regional Meetings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240BC-B935-0186-001A-402B73488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Each day is scheduled from 9:00 A.M. to 4:30 P.M. </a:t>
            </a:r>
          </a:p>
          <a:p>
            <a:endParaRPr lang="en-US" sz="2800"/>
          </a:p>
          <a:p>
            <a:r>
              <a:rPr lang="en-US" sz="2800"/>
              <a:t>Register as soon as you can - Deadline September 18</a:t>
            </a:r>
          </a:p>
          <a:p>
            <a:pPr lvl="1"/>
            <a:r>
              <a:rPr lang="en-US" sz="2800"/>
              <a:t>Note if any lunch accommodations</a:t>
            </a:r>
          </a:p>
          <a:p>
            <a:endParaRPr lang="en-US" sz="2800"/>
          </a:p>
          <a:p>
            <a:r>
              <a:rPr lang="en-US" sz="2800"/>
              <a:t>Light breakfast, beverages, and lunch provided</a:t>
            </a:r>
          </a:p>
          <a:p>
            <a:endParaRPr lang="en-US" sz="2800"/>
          </a:p>
          <a:p>
            <a:r>
              <a:rPr lang="en-US" sz="2800"/>
              <a:t>Bring a Device and completed local “homework” in advance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34F94-DCDB-E45C-9A55-B455450C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1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CF3B2-69F7-45E2-BA07-A980835D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Colorado CTE Mission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53A0D-8858-4887-A42C-2296C6657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en-US" altLang="en-US" sz="4800">
                <a:latin typeface="Arial" charset="0"/>
              </a:rPr>
              <a:t>CTE ensures a thriving </a:t>
            </a:r>
            <a:r>
              <a:rPr lang="en-US" altLang="en-US" sz="4800" b="1">
                <a:solidFill>
                  <a:srgbClr val="92D050"/>
                </a:solidFill>
                <a:latin typeface="Arial" charset="0"/>
              </a:rPr>
              <a:t>Colorado economy</a:t>
            </a:r>
            <a:r>
              <a:rPr lang="en-US" altLang="en-US" sz="4800">
                <a:latin typeface="Arial" charset="0"/>
              </a:rPr>
              <a:t> by providing </a:t>
            </a:r>
            <a:r>
              <a:rPr lang="en-US" altLang="en-US" sz="4800" u="sng">
                <a:latin typeface="Arial" charset="0"/>
              </a:rPr>
              <a:t>relevant</a:t>
            </a:r>
            <a:r>
              <a:rPr lang="en-US" altLang="en-US" sz="4800">
                <a:latin typeface="Arial" charset="0"/>
              </a:rPr>
              <a:t> and </a:t>
            </a:r>
            <a:r>
              <a:rPr lang="en-US" altLang="en-US" sz="4800" u="sng">
                <a:latin typeface="Arial" charset="0"/>
              </a:rPr>
              <a:t>rigorous</a:t>
            </a:r>
            <a:r>
              <a:rPr lang="en-US" altLang="en-US" sz="4800">
                <a:latin typeface="Arial" charset="0"/>
              </a:rPr>
              <a:t> education that is </a:t>
            </a:r>
            <a:r>
              <a:rPr lang="en-US" altLang="en-US" sz="4800" b="1" i="1">
                <a:solidFill>
                  <a:srgbClr val="00B0F0"/>
                </a:solidFill>
                <a:latin typeface="Arial" charset="0"/>
              </a:rPr>
              <a:t>connected, responsive and real</a:t>
            </a:r>
            <a:r>
              <a:rPr lang="en-US" altLang="en-US" sz="4800">
                <a:latin typeface="Arial" charset="0"/>
              </a:rPr>
              <a:t>.</a:t>
            </a:r>
          </a:p>
          <a:p>
            <a:pPr marL="114300" indent="0">
              <a:buNone/>
            </a:pP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80ADB-2887-444A-9610-7F8D766C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767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ooden blocks with question marks">
            <a:extLst>
              <a:ext uri="{FF2B5EF4-FFF2-40B4-BE49-F238E27FC236}">
                <a16:creationId xmlns:a16="http://schemas.microsoft.com/office/drawing/2014/main" id="{BD222EC0-364C-5642-F9D0-C65021446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3000"/>
            <a:ext cx="7200900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A5822-1342-3507-B8EC-D1795FED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0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10236200" cy="53340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200"/>
              <a:t>The Strengthening Career and Technical Education (CTE) for the 21</a:t>
            </a:r>
            <a:r>
              <a:rPr lang="en-US" sz="3200" baseline="30000"/>
              <a:t>st</a:t>
            </a:r>
            <a:r>
              <a:rPr lang="en-US" sz="3200"/>
              <a:t> Century Act (Perkins V), specifically states that “To be eligible to receive financial assistance under this part, an eligible recipient shall—(A) conduct a comprehensive local needs assessment related to career and technical education and include the results of the needs assessment in the local application submitted under subsection (a); and (B) </a:t>
            </a:r>
            <a:r>
              <a:rPr lang="en-US" sz="3200" b="1">
                <a:solidFill>
                  <a:schemeClr val="tx2"/>
                </a:solidFill>
              </a:rPr>
              <a:t>not less than once every 2 years, update such comprehensive local needs assessment</a:t>
            </a:r>
            <a:r>
              <a:rPr lang="en-US" sz="3200"/>
              <a:t>.”(Section 134(c))</a:t>
            </a:r>
          </a:p>
          <a:p>
            <a:pPr marL="114300" indent="0" algn="ctr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3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CF3B2-69F7-45E2-BA07-A980835D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</p:spPr>
        <p:txBody>
          <a:bodyPr/>
          <a:lstStyle/>
          <a:p>
            <a:r>
              <a:rPr lang="en-US"/>
              <a:t>Colorado CTE Goals</a:t>
            </a:r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80ADB-2887-444A-9610-7F8D766C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738" y="6477000"/>
            <a:ext cx="338062" cy="228600"/>
          </a:xfrm>
        </p:spPr>
        <p:txBody>
          <a:bodyPr/>
          <a:lstStyle/>
          <a:p>
            <a:fld id="{37F20089-72DE-4040-A886-85C08B22905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8B81B0-9ADF-4E52-9EFA-ABA1F3073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1600200"/>
            <a:ext cx="10937375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06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CLNA – Key Dates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533326"/>
              </p:ext>
            </p:extLst>
          </p:nvPr>
        </p:nvGraphicFramePr>
        <p:xfrm>
          <a:off x="609600" y="1600200"/>
          <a:ext cx="1016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923"/>
            <a:ext cx="9009927" cy="68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2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676AA75-AF22-AF49-F2C3-D58549C3A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Regional Meeting Dates Fall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7E206-1470-0F9D-AE49-9B8B9449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07D39E-0614-489A-4554-37C3653BDE02}"/>
              </a:ext>
            </a:extLst>
          </p:cNvPr>
          <p:cNvSpPr txBox="1"/>
          <p:nvPr/>
        </p:nvSpPr>
        <p:spPr>
          <a:xfrm>
            <a:off x="457200" y="1600200"/>
            <a:ext cx="11582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Sept 25 – Sterling (NJC)  – </a:t>
            </a:r>
            <a:r>
              <a:rPr lang="en-US" sz="2200">
                <a:hlinkClick r:id="rId2"/>
              </a:rPr>
              <a:t>Click here to register for Sterling!</a:t>
            </a:r>
            <a:endParaRPr 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Sept 26 – La Junta (Otero) – </a:t>
            </a:r>
            <a:r>
              <a:rPr lang="en-US" sz="2200">
                <a:hlinkClick r:id="rId3"/>
              </a:rPr>
              <a:t>Click here to register for La Junta!</a:t>
            </a:r>
            <a:endParaRPr 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Sept 27 – Alamosa (Trinidad State) – </a:t>
            </a:r>
            <a:r>
              <a:rPr lang="en-US" sz="2200">
                <a:hlinkClick r:id="rId4"/>
              </a:rPr>
              <a:t>Click here to register for Alamosa!</a:t>
            </a:r>
            <a:endParaRPr 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Sept 28 – Durango (La Plata County Fairgrounds) – </a:t>
            </a:r>
            <a:r>
              <a:rPr lang="en-US" sz="2200">
                <a:hlinkClick r:id="rId5"/>
              </a:rPr>
              <a:t>Click here to register for Durango!</a:t>
            </a:r>
            <a:endParaRPr 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Oct 5 – Grand Junction (CSU Western Campus) – </a:t>
            </a:r>
            <a:r>
              <a:rPr lang="en-US" sz="2200">
                <a:hlinkClick r:id="rId6"/>
              </a:rPr>
              <a:t>Click here to register for Grand Junction!</a:t>
            </a:r>
            <a:endParaRPr 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Oct 6 – Montrose (District Office Board Room) – </a:t>
            </a:r>
            <a:r>
              <a:rPr lang="en-US" sz="2200">
                <a:hlinkClick r:id="rId7"/>
              </a:rPr>
              <a:t>Click here to register for Montrose!</a:t>
            </a:r>
            <a:endParaRPr 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Nov 9 – Colorado Springs (Tesla Center – D11) – </a:t>
            </a:r>
            <a:r>
              <a:rPr lang="en-US" sz="2200">
                <a:hlinkClick r:id="rId8"/>
              </a:rPr>
              <a:t>Click here to register for Colorado Springs!</a:t>
            </a:r>
            <a:endParaRPr 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Nov 13 – Pueblo (PCC) – </a:t>
            </a:r>
            <a:r>
              <a:rPr lang="en-US" sz="2200">
                <a:hlinkClick r:id="rId9"/>
              </a:rPr>
              <a:t>Click here to register for Pueblo!</a:t>
            </a:r>
            <a:endParaRPr 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Nov 16 – Denver (Adams 12) –</a:t>
            </a:r>
            <a:r>
              <a:rPr lang="en-US" sz="2200">
                <a:hlinkClick r:id="rId10"/>
              </a:rPr>
              <a:t>Click here to register for Denver!</a:t>
            </a:r>
            <a:endParaRPr 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Nov 17 – Ft. Collins (Event Center at Foothills Mall) – </a:t>
            </a:r>
            <a:r>
              <a:rPr lang="en-US" sz="2200">
                <a:hlinkClick r:id="rId11"/>
              </a:rPr>
              <a:t>Click here to register for Ft. Collins!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23089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To-Do List to Prepare for the 2023 CLNA:</a:t>
            </a:r>
            <a:r>
              <a:rPr lang="en-US" b="1"/>
              <a:t> 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Engage each entity in your region to begin coordination process. </a:t>
            </a:r>
          </a:p>
          <a:p>
            <a:pPr lvl="0"/>
            <a:endParaRPr lang="en-US"/>
          </a:p>
          <a:p>
            <a:pPr lvl="0"/>
            <a:r>
              <a:rPr lang="en-US"/>
              <a:t>Identify an individual or team that will coordinate the communication &amp; any additional meetings. </a:t>
            </a:r>
          </a:p>
          <a:p>
            <a:pPr lvl="0"/>
            <a:endParaRPr lang="en-US"/>
          </a:p>
          <a:p>
            <a:pPr lvl="0"/>
            <a:r>
              <a:rPr lang="en-US"/>
              <a:t>Sign up to attend one of the regional meetings. </a:t>
            </a:r>
          </a:p>
          <a:p>
            <a:pPr lvl="0"/>
            <a:endParaRPr lang="en-US"/>
          </a:p>
          <a:p>
            <a:pPr lvl="0"/>
            <a:r>
              <a:rPr lang="en-US"/>
              <a:t>Begin gathering relevant stakeholder feedback and reviewing local level documentation, data, and any homework determined in your region in preparation for a fall regional meeting. 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Worksheets</a:t>
            </a:r>
          </a:p>
          <a:p>
            <a:r>
              <a:rPr lang="en-US"/>
              <a:t>CLNA Handbook</a:t>
            </a:r>
          </a:p>
          <a:p>
            <a:r>
              <a:rPr lang="en-US"/>
              <a:t>Resource Guide</a:t>
            </a:r>
          </a:p>
          <a:p>
            <a:r>
              <a:rPr lang="en-US"/>
              <a:t>List of Regional Assignments and Contacts</a:t>
            </a:r>
          </a:p>
          <a:p>
            <a:r>
              <a:rPr lang="en-US"/>
              <a:t>Grant Funded Project Alignment Worksheet to Assess Alignment to Priorities </a:t>
            </a:r>
          </a:p>
          <a:p>
            <a:r>
              <a:rPr lang="en-US"/>
              <a:t>CCCS offered 1:1 sessions to review CTA data, gaps, opportunities, etc.</a:t>
            </a:r>
          </a:p>
          <a:p>
            <a:r>
              <a:rPr lang="en-US"/>
              <a:t>Customized supports as requested (</a:t>
            </a:r>
            <a:r>
              <a:rPr lang="en-US">
                <a:hlinkClick r:id="rId2"/>
              </a:rPr>
              <a:t>cte@cccs.edu</a:t>
            </a:r>
            <a:r>
              <a:rPr lang="en-US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089-72DE-4040-A886-85C08B2290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87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MASTER " val="fG5GQmSh"/>
  <p:tag name="ARTICULATE_PROJECT_OPEN" val="0"/>
  <p:tag name="ARTICULATE_SLIDE_COUNT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">
  <a:themeElements>
    <a:clrScheme name="CTE In Colorado">
      <a:dk1>
        <a:srgbClr val="000000"/>
      </a:dk1>
      <a:lt1>
        <a:sysClr val="window" lastClr="FFFFFF"/>
      </a:lt1>
      <a:dk2>
        <a:srgbClr val="009AA6"/>
      </a:dk2>
      <a:lt2>
        <a:srgbClr val="FFF39D"/>
      </a:lt2>
      <a:accent1>
        <a:srgbClr val="FF6D14"/>
      </a:accent1>
      <a:accent2>
        <a:srgbClr val="009AA6"/>
      </a:accent2>
      <a:accent3>
        <a:srgbClr val="7AB800"/>
      </a:accent3>
      <a:accent4>
        <a:srgbClr val="000000"/>
      </a:accent4>
      <a:accent5>
        <a:srgbClr val="FFFFFF"/>
      </a:accent5>
      <a:accent6>
        <a:srgbClr val="7F7F7F"/>
      </a:accent6>
      <a:hlink>
        <a:srgbClr val="7AB800"/>
      </a:hlink>
      <a:folHlink>
        <a:srgbClr val="009AA6"/>
      </a:folHlink>
    </a:clrScheme>
    <a:fontScheme name="Colorado CTE - 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ado CTE Master" id="{9E44DB01-6AD2-044B-BF6A-DFF1B9DCC802}" vid="{7B16EFB1-A8F3-EF4D-AD64-8948DF3C5E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EEB8E43616D04B9D32C0642267264C" ma:contentTypeVersion="5" ma:contentTypeDescription="Create a new document." ma:contentTypeScope="" ma:versionID="136fee7826f7f9eaa370aa5d2b014c28">
  <xsd:schema xmlns:xsd="http://www.w3.org/2001/XMLSchema" xmlns:xs="http://www.w3.org/2001/XMLSchema" xmlns:p="http://schemas.microsoft.com/office/2006/metadata/properties" xmlns:ns2="d24aa231-f4c2-40e5-bcff-5ede5b694e76" xmlns:ns3="d9b733b3-81e4-44ce-b915-90723737e603" targetNamespace="http://schemas.microsoft.com/office/2006/metadata/properties" ma:root="true" ma:fieldsID="e3b127f4aec6d31245baa1708c1e438c" ns2:_="" ns3:_="">
    <xsd:import namespace="d24aa231-f4c2-40e5-bcff-5ede5b694e76"/>
    <xsd:import namespace="d9b733b3-81e4-44ce-b915-90723737e6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aa231-f4c2-40e5-bcff-5ede5b694e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733b3-81e4-44ce-b915-90723737e6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2B0232-7FCB-4168-B0E4-BDF9CE08BE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BAF561-3F6C-4E61-8428-3F0248F2AA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B9A9DE-A546-42F1-898D-B1CA7935FFCF}">
  <ds:schemaRefs>
    <ds:schemaRef ds:uri="d24aa231-f4c2-40e5-bcff-5ede5b694e76"/>
    <ds:schemaRef ds:uri="d9b733b3-81e4-44ce-b915-90723737e6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20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Master </vt:lpstr>
      <vt:lpstr>CTE Regional Needs Assessment Kick-Off</vt:lpstr>
      <vt:lpstr>Colorado CTE Mission</vt:lpstr>
      <vt:lpstr>PowerPoint Presentation</vt:lpstr>
      <vt:lpstr>Colorado CTE Goals</vt:lpstr>
      <vt:lpstr>CLNA – Key Dates</vt:lpstr>
      <vt:lpstr>PowerPoint Presentation</vt:lpstr>
      <vt:lpstr>Regional Meeting Dates Fall 2023</vt:lpstr>
      <vt:lpstr>To-Do List to Prepare for the 2023 CLNA: </vt:lpstr>
      <vt:lpstr>Resources</vt:lpstr>
      <vt:lpstr>List of Region Assignments &amp; Contacts</vt:lpstr>
      <vt:lpstr>PowerPoint Presentation</vt:lpstr>
      <vt:lpstr>Stakeholders to Engage – Keep Evidence</vt:lpstr>
      <vt:lpstr>PowerPoint Presentation</vt:lpstr>
      <vt:lpstr>PowerPoint Presentation</vt:lpstr>
      <vt:lpstr>PowerPoint Presentation</vt:lpstr>
      <vt:lpstr>Data Dashboards – Student Data</vt:lpstr>
      <vt:lpstr>Spending Alignment to Priorities</vt:lpstr>
      <vt:lpstr>Next Steps</vt:lpstr>
      <vt:lpstr>Regional Meetings Details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revision>1</cp:revision>
  <dcterms:created xsi:type="dcterms:W3CDTF">2017-07-25T19:13:06Z</dcterms:created>
  <dcterms:modified xsi:type="dcterms:W3CDTF">2023-08-31T14:02:15Z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13C2AF7F-9868-4168-8E0E-19A580A54353</vt:lpwstr>
  </property>
  <property fmtid="{D5CDD505-2E9C-101B-9397-08002B2CF9AE}" pid="3" name="ArticulatePath">
    <vt:lpwstr>NextGenEd_012519</vt:lpwstr>
  </property>
  <property fmtid="{D5CDD505-2E9C-101B-9397-08002B2CF9AE}" pid="4" name="ContentTypeId">
    <vt:lpwstr>0x0101009DEEB8E43616D04B9D32C0642267264C</vt:lpwstr>
  </property>
</Properties>
</file>