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9" r:id="rId1"/>
  </p:sldMasterIdLst>
  <p:notesMasterIdLst>
    <p:notesMasterId r:id="rId30"/>
  </p:notesMasterIdLst>
  <p:handoutMasterIdLst>
    <p:handoutMasterId r:id="rId31"/>
  </p:handoutMasterIdLst>
  <p:sldIdLst>
    <p:sldId id="396" r:id="rId2"/>
    <p:sldId id="399" r:id="rId3"/>
    <p:sldId id="371" r:id="rId4"/>
    <p:sldId id="362" r:id="rId5"/>
    <p:sldId id="507" r:id="rId6"/>
    <p:sldId id="500" r:id="rId7"/>
    <p:sldId id="425" r:id="rId8"/>
    <p:sldId id="263" r:id="rId9"/>
    <p:sldId id="508" r:id="rId10"/>
    <p:sldId id="510" r:id="rId11"/>
    <p:sldId id="518" r:id="rId12"/>
    <p:sldId id="273" r:id="rId13"/>
    <p:sldId id="472" r:id="rId14"/>
    <p:sldId id="506" r:id="rId15"/>
    <p:sldId id="436" r:id="rId16"/>
    <p:sldId id="512" r:id="rId17"/>
    <p:sldId id="511" r:id="rId18"/>
    <p:sldId id="513" r:id="rId19"/>
    <p:sldId id="514" r:id="rId20"/>
    <p:sldId id="515" r:id="rId21"/>
    <p:sldId id="516" r:id="rId22"/>
    <p:sldId id="519" r:id="rId23"/>
    <p:sldId id="497" r:id="rId24"/>
    <p:sldId id="520" r:id="rId25"/>
    <p:sldId id="453" r:id="rId26"/>
    <p:sldId id="501" r:id="rId27"/>
    <p:sldId id="444" r:id="rId28"/>
    <p:sldId id="481"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ductions" id="{BF4412AE-0D75-4DA3-A293-8DA0C8E2A3ED}">
          <p14:sldIdLst>
            <p14:sldId id="396"/>
            <p14:sldId id="399"/>
            <p14:sldId id="371"/>
            <p14:sldId id="362"/>
            <p14:sldId id="507"/>
            <p14:sldId id="500"/>
          </p14:sldIdLst>
        </p14:section>
        <p14:section name="Data Analysis" id="{63A9322A-8E71-48D1-B34C-BD006E1780A9}">
          <p14:sldIdLst>
            <p14:sldId id="425"/>
            <p14:sldId id="263"/>
            <p14:sldId id="508"/>
            <p14:sldId id="510"/>
            <p14:sldId id="518"/>
            <p14:sldId id="273"/>
            <p14:sldId id="472"/>
            <p14:sldId id="506"/>
            <p14:sldId id="436"/>
            <p14:sldId id="512"/>
            <p14:sldId id="511"/>
            <p14:sldId id="513"/>
            <p14:sldId id="514"/>
            <p14:sldId id="515"/>
            <p14:sldId id="516"/>
            <p14:sldId id="519"/>
            <p14:sldId id="497"/>
            <p14:sldId id="520"/>
            <p14:sldId id="453"/>
            <p14:sldId id="501"/>
            <p14:sldId id="444"/>
            <p14:sldId id="481"/>
          </p14:sldIdLst>
        </p14:section>
        <p14:section name="(Optional) Presentation of State Data" id="{2B668E95-EC08-47D7-BF74-0962DE63A073}">
          <p14:sldIdLst/>
        </p14:section>
        <p14:section name="Examining your Data" id="{C76A788E-FBCE-4395-99DD-2EBF6E41F552}">
          <p14:sldIdLst/>
        </p14:section>
        <p14:section name="Root Cause Analysis" id="{07D3BA8B-2CC7-48A7-B82F-DB66534EB31E}">
          <p14:sldIdLst/>
        </p14:section>
        <p14:section name="Evidence-based Research" id="{90C27937-9BF6-4653-9C88-8C6FCE1FCD34}">
          <p14:sldIdLst/>
        </p14:section>
        <p14:section name="Action Planning" id="{9D15CEB6-11C2-4A0D-96DE-10B6B2E1DBF0}">
          <p14:sldIdLst/>
        </p14:section>
        <p14:section name="Wrap Up/ Next Steps" id="{F7667B95-682D-444C-82B3-F3BFCA1D34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initials="K" lastIdx="2" clrIdx="0">
    <p:extLst>
      <p:ext uri="{19B8F6BF-5375-455C-9EA6-DF929625EA0E}">
        <p15:presenceInfo xmlns:p15="http://schemas.microsoft.com/office/powerpoint/2012/main" userId="Kate" providerId="None"/>
      </p:ext>
    </p:extLst>
  </p:cmAuthor>
  <p:cmAuthor id="2" name="Marie Barry" initials="MB" lastIdx="48" clrIdx="1">
    <p:extLst>
      <p:ext uri="{19B8F6BF-5375-455C-9EA6-DF929625EA0E}">
        <p15:presenceInfo xmlns:p15="http://schemas.microsoft.com/office/powerpoint/2012/main" userId="ec7c81a7a58fca51" providerId="Windows Live"/>
      </p:ext>
    </p:extLst>
  </p:cmAuthor>
  <p:cmAuthor id="3" name="Austin Estes" initials="AE" lastIdx="89" clrIdx="2">
    <p:extLst>
      <p:ext uri="{19B8F6BF-5375-455C-9EA6-DF929625EA0E}">
        <p15:presenceInfo xmlns:p15="http://schemas.microsoft.com/office/powerpoint/2012/main" userId="e52d1d1f7bcf613c" providerId="Windows Live"/>
      </p:ext>
    </p:extLst>
  </p:cmAuthor>
  <p:cmAuthor id="4" name="Meghan Wills" initials="MW" lastIdx="4" clrIdx="3">
    <p:extLst>
      <p:ext uri="{19B8F6BF-5375-455C-9EA6-DF929625EA0E}">
        <p15:presenceInfo xmlns:p15="http://schemas.microsoft.com/office/powerpoint/2012/main" userId="8cfcee6cb028c841" providerId="Windows Live"/>
      </p:ext>
    </p:extLst>
  </p:cmAuthor>
  <p:cmAuthor id="5" name="Karl Eggers" initials="KE" lastIdx="1" clrIdx="4">
    <p:extLst>
      <p:ext uri="{19B8F6BF-5375-455C-9EA6-DF929625EA0E}">
        <p15:presenceInfo xmlns:p15="http://schemas.microsoft.com/office/powerpoint/2012/main" userId="S::karl@wrenbird.design::9af27a82-7ec0-40d7-b62e-a1bb5c302e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6BD3"/>
    <a:srgbClr val="7AB800"/>
    <a:srgbClr val="FF6D14"/>
    <a:srgbClr val="009A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E1B257-E538-4E16-856A-F5C7D093C488}" v="167" dt="2024-04-04T20:43:05.4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77889" autoAdjust="0"/>
  </p:normalViewPr>
  <p:slideViewPr>
    <p:cSldViewPr snapToGrid="0">
      <p:cViewPr varScale="1">
        <p:scale>
          <a:sx n="86" d="100"/>
          <a:sy n="86" d="100"/>
        </p:scale>
        <p:origin x="590"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718"/>
    </p:cViewPr>
  </p:sorterViewPr>
  <p:notesViewPr>
    <p:cSldViewPr snapToGrid="0">
      <p:cViewPr varScale="1">
        <p:scale>
          <a:sx n="64" d="100"/>
          <a:sy n="64" d="100"/>
        </p:scale>
        <p:origin x="315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cefield, Lori" userId="81d67c78-3d0d-44c9-8368-210945dea551" providerId="ADAL" clId="{ABE1B257-E538-4E16-856A-F5C7D093C488}"/>
    <pc:docChg chg="undo custSel addSld delSld modSld sldOrd modSection">
      <pc:chgData name="Lacefield, Lori" userId="81d67c78-3d0d-44c9-8368-210945dea551" providerId="ADAL" clId="{ABE1B257-E538-4E16-856A-F5C7D093C488}" dt="2024-04-05T15:56:23.252" v="10080"/>
      <pc:docMkLst>
        <pc:docMk/>
      </pc:docMkLst>
      <pc:sldChg chg="modSp">
        <pc:chgData name="Lacefield, Lori" userId="81d67c78-3d0d-44c9-8368-210945dea551" providerId="ADAL" clId="{ABE1B257-E538-4E16-856A-F5C7D093C488}" dt="2024-04-04T18:48:54.462" v="7027" actId="20577"/>
        <pc:sldMkLst>
          <pc:docMk/>
          <pc:sldMk cId="100823883" sldId="263"/>
        </pc:sldMkLst>
        <pc:graphicFrameChg chg="mod">
          <ac:chgData name="Lacefield, Lori" userId="81d67c78-3d0d-44c9-8368-210945dea551" providerId="ADAL" clId="{ABE1B257-E538-4E16-856A-F5C7D093C488}" dt="2024-04-04T18:48:54.462" v="7027" actId="20577"/>
          <ac:graphicFrameMkLst>
            <pc:docMk/>
            <pc:sldMk cId="100823883" sldId="263"/>
            <ac:graphicFrameMk id="15" creationId="{005C1AF6-384A-08DC-DE89-5C9A2990E32C}"/>
          </ac:graphicFrameMkLst>
        </pc:graphicFrameChg>
      </pc:sldChg>
      <pc:sldChg chg="modNotesTx">
        <pc:chgData name="Lacefield, Lori" userId="81d67c78-3d0d-44c9-8368-210945dea551" providerId="ADAL" clId="{ABE1B257-E538-4E16-856A-F5C7D093C488}" dt="2024-04-04T14:12:13.689" v="2370" actId="6549"/>
        <pc:sldMkLst>
          <pc:docMk/>
          <pc:sldMk cId="1719728733" sldId="362"/>
        </pc:sldMkLst>
      </pc:sldChg>
      <pc:sldChg chg="modSp mod modNotesTx">
        <pc:chgData name="Lacefield, Lori" userId="81d67c78-3d0d-44c9-8368-210945dea551" providerId="ADAL" clId="{ABE1B257-E538-4E16-856A-F5C7D093C488}" dt="2024-04-04T13:26:07.389" v="236" actId="6549"/>
        <pc:sldMkLst>
          <pc:docMk/>
          <pc:sldMk cId="329999674" sldId="371"/>
        </pc:sldMkLst>
        <pc:spChg chg="mod">
          <ac:chgData name="Lacefield, Lori" userId="81d67c78-3d0d-44c9-8368-210945dea551" providerId="ADAL" clId="{ABE1B257-E538-4E16-856A-F5C7D093C488}" dt="2024-04-04T13:24:43.964" v="143" actId="20577"/>
          <ac:spMkLst>
            <pc:docMk/>
            <pc:sldMk cId="329999674" sldId="371"/>
            <ac:spMk id="2" creationId="{573A6F2D-0294-418C-84B8-AF18044923B0}"/>
          </ac:spMkLst>
        </pc:spChg>
      </pc:sldChg>
      <pc:sldChg chg="modNotesTx">
        <pc:chgData name="Lacefield, Lori" userId="81d67c78-3d0d-44c9-8368-210945dea551" providerId="ADAL" clId="{ABE1B257-E538-4E16-856A-F5C7D093C488}" dt="2024-04-04T13:18:53.238" v="17" actId="20577"/>
        <pc:sldMkLst>
          <pc:docMk/>
          <pc:sldMk cId="1035865236" sldId="396"/>
        </pc:sldMkLst>
      </pc:sldChg>
      <pc:sldChg chg="modSp mod modNotesTx">
        <pc:chgData name="Lacefield, Lori" userId="81d67c78-3d0d-44c9-8368-210945dea551" providerId="ADAL" clId="{ABE1B257-E538-4E16-856A-F5C7D093C488}" dt="2024-04-05T13:50:24.270" v="10035" actId="20577"/>
        <pc:sldMkLst>
          <pc:docMk/>
          <pc:sldMk cId="3654749883" sldId="399"/>
        </pc:sldMkLst>
        <pc:spChg chg="mod">
          <ac:chgData name="Lacefield, Lori" userId="81d67c78-3d0d-44c9-8368-210945dea551" providerId="ADAL" clId="{ABE1B257-E538-4E16-856A-F5C7D093C488}" dt="2024-04-05T13:50:24.270" v="10035" actId="20577"/>
          <ac:spMkLst>
            <pc:docMk/>
            <pc:sldMk cId="3654749883" sldId="399"/>
            <ac:spMk id="5" creationId="{00000000-0000-0000-0000-000000000000}"/>
          </ac:spMkLst>
        </pc:spChg>
      </pc:sldChg>
      <pc:sldChg chg="modNotesTx">
        <pc:chgData name="Lacefield, Lori" userId="81d67c78-3d0d-44c9-8368-210945dea551" providerId="ADAL" clId="{ABE1B257-E538-4E16-856A-F5C7D093C488}" dt="2024-04-04T19:17:55.702" v="7722" actId="20577"/>
        <pc:sldMkLst>
          <pc:docMk/>
          <pc:sldMk cId="4144157583" sldId="436"/>
        </pc:sldMkLst>
      </pc:sldChg>
      <pc:sldChg chg="del">
        <pc:chgData name="Lacefield, Lori" userId="81d67c78-3d0d-44c9-8368-210945dea551" providerId="ADAL" clId="{ABE1B257-E538-4E16-856A-F5C7D093C488}" dt="2024-04-04T19:42:34.194" v="8187" actId="47"/>
        <pc:sldMkLst>
          <pc:docMk/>
          <pc:sldMk cId="3754069569" sldId="442"/>
        </pc:sldMkLst>
      </pc:sldChg>
      <pc:sldChg chg="addSp delSp modSp mod">
        <pc:chgData name="Lacefield, Lori" userId="81d67c78-3d0d-44c9-8368-210945dea551" providerId="ADAL" clId="{ABE1B257-E538-4E16-856A-F5C7D093C488}" dt="2024-04-05T14:08:11.358" v="10077" actId="27636"/>
        <pc:sldMkLst>
          <pc:docMk/>
          <pc:sldMk cId="3838669408" sldId="444"/>
        </pc:sldMkLst>
        <pc:spChg chg="mod">
          <ac:chgData name="Lacefield, Lori" userId="81d67c78-3d0d-44c9-8368-210945dea551" providerId="ADAL" clId="{ABE1B257-E538-4E16-856A-F5C7D093C488}" dt="2024-04-05T14:08:11.358" v="10077" actId="27636"/>
          <ac:spMkLst>
            <pc:docMk/>
            <pc:sldMk cId="3838669408" sldId="444"/>
            <ac:spMk id="3" creationId="{6E87F9AC-D777-44A2-B740-49572FBAC89A}"/>
          </ac:spMkLst>
        </pc:spChg>
        <pc:graphicFrameChg chg="add del mod">
          <ac:chgData name="Lacefield, Lori" userId="81d67c78-3d0d-44c9-8368-210945dea551" providerId="ADAL" clId="{ABE1B257-E538-4E16-856A-F5C7D093C488}" dt="2024-04-04T16:15:15.920" v="2784" actId="478"/>
          <ac:graphicFrameMkLst>
            <pc:docMk/>
            <pc:sldMk cId="3838669408" sldId="444"/>
            <ac:graphicFrameMk id="4" creationId="{B34B76D2-DDE9-B7F7-D958-C8D70812C1EA}"/>
          </ac:graphicFrameMkLst>
        </pc:graphicFrameChg>
      </pc:sldChg>
      <pc:sldChg chg="delSp modSp mod">
        <pc:chgData name="Lacefield, Lori" userId="81d67c78-3d0d-44c9-8368-210945dea551" providerId="ADAL" clId="{ABE1B257-E538-4E16-856A-F5C7D093C488}" dt="2024-04-05T15:56:23.252" v="10080"/>
        <pc:sldMkLst>
          <pc:docMk/>
          <pc:sldMk cId="2751682507" sldId="453"/>
        </pc:sldMkLst>
        <pc:spChg chg="mod">
          <ac:chgData name="Lacefield, Lori" userId="81d67c78-3d0d-44c9-8368-210945dea551" providerId="ADAL" clId="{ABE1B257-E538-4E16-856A-F5C7D093C488}" dt="2024-04-04T15:55:43.605" v="2379" actId="20577"/>
          <ac:spMkLst>
            <pc:docMk/>
            <pc:sldMk cId="2751682507" sldId="453"/>
            <ac:spMk id="7" creationId="{00000000-0000-0000-0000-000000000000}"/>
          </ac:spMkLst>
        </pc:spChg>
        <pc:spChg chg="del mod">
          <ac:chgData name="Lacefield, Lori" userId="81d67c78-3d0d-44c9-8368-210945dea551" providerId="ADAL" clId="{ABE1B257-E538-4E16-856A-F5C7D093C488}" dt="2024-04-05T15:56:23.252" v="10080"/>
          <ac:spMkLst>
            <pc:docMk/>
            <pc:sldMk cId="2751682507" sldId="453"/>
            <ac:spMk id="10" creationId="{FFB24CF2-2111-6F06-2954-AA1931FCE8C8}"/>
          </ac:spMkLst>
        </pc:spChg>
      </pc:sldChg>
      <pc:sldChg chg="delSp mod">
        <pc:chgData name="Lacefield, Lori" userId="81d67c78-3d0d-44c9-8368-210945dea551" providerId="ADAL" clId="{ABE1B257-E538-4E16-856A-F5C7D093C488}" dt="2024-04-04T16:19:02.829" v="2873" actId="478"/>
        <pc:sldMkLst>
          <pc:docMk/>
          <pc:sldMk cId="3865160389" sldId="497"/>
        </pc:sldMkLst>
        <pc:spChg chg="del">
          <ac:chgData name="Lacefield, Lori" userId="81d67c78-3d0d-44c9-8368-210945dea551" providerId="ADAL" clId="{ABE1B257-E538-4E16-856A-F5C7D093C488}" dt="2024-04-04T16:19:02.829" v="2873" actId="478"/>
          <ac:spMkLst>
            <pc:docMk/>
            <pc:sldMk cId="3865160389" sldId="497"/>
            <ac:spMk id="6" creationId="{66F03537-7E05-8DBD-CCB9-A93588ED7314}"/>
          </ac:spMkLst>
        </pc:spChg>
      </pc:sldChg>
      <pc:sldChg chg="modNotesTx">
        <pc:chgData name="Lacefield, Lori" userId="81d67c78-3d0d-44c9-8368-210945dea551" providerId="ADAL" clId="{ABE1B257-E538-4E16-856A-F5C7D093C488}" dt="2024-04-04T17:15:03.654" v="3239" actId="20577"/>
        <pc:sldMkLst>
          <pc:docMk/>
          <pc:sldMk cId="2183141787" sldId="500"/>
        </pc:sldMkLst>
      </pc:sldChg>
      <pc:sldChg chg="modSp mod modNotesTx">
        <pc:chgData name="Lacefield, Lori" userId="81d67c78-3d0d-44c9-8368-210945dea551" providerId="ADAL" clId="{ABE1B257-E538-4E16-856A-F5C7D093C488}" dt="2024-04-04T16:01:44.267" v="2669" actId="20577"/>
        <pc:sldMkLst>
          <pc:docMk/>
          <pc:sldMk cId="2194042822" sldId="501"/>
        </pc:sldMkLst>
        <pc:spChg chg="mod">
          <ac:chgData name="Lacefield, Lori" userId="81d67c78-3d0d-44c9-8368-210945dea551" providerId="ADAL" clId="{ABE1B257-E538-4E16-856A-F5C7D093C488}" dt="2024-04-04T15:58:35.557" v="2646" actId="20577"/>
          <ac:spMkLst>
            <pc:docMk/>
            <pc:sldMk cId="2194042822" sldId="501"/>
            <ac:spMk id="3" creationId="{9EB92143-1C84-4A86-8786-8457F4CC7A6F}"/>
          </ac:spMkLst>
        </pc:spChg>
      </pc:sldChg>
      <pc:sldChg chg="del">
        <pc:chgData name="Lacefield, Lori" userId="81d67c78-3d0d-44c9-8368-210945dea551" providerId="ADAL" clId="{ABE1B257-E538-4E16-856A-F5C7D093C488}" dt="2024-04-04T18:41:44.847" v="6690" actId="47"/>
        <pc:sldMkLst>
          <pc:docMk/>
          <pc:sldMk cId="2539711083" sldId="502"/>
        </pc:sldMkLst>
      </pc:sldChg>
      <pc:sldChg chg="del">
        <pc:chgData name="Lacefield, Lori" userId="81d67c78-3d0d-44c9-8368-210945dea551" providerId="ADAL" clId="{ABE1B257-E538-4E16-856A-F5C7D093C488}" dt="2024-04-04T18:44:57.838" v="6861" actId="47"/>
        <pc:sldMkLst>
          <pc:docMk/>
          <pc:sldMk cId="326866742" sldId="503"/>
        </pc:sldMkLst>
      </pc:sldChg>
      <pc:sldChg chg="delSp modSp mod">
        <pc:chgData name="Lacefield, Lori" userId="81d67c78-3d0d-44c9-8368-210945dea551" providerId="ADAL" clId="{ABE1B257-E538-4E16-856A-F5C7D093C488}" dt="2024-04-04T19:15:33.026" v="7574" actId="20577"/>
        <pc:sldMkLst>
          <pc:docMk/>
          <pc:sldMk cId="2867876255" sldId="506"/>
        </pc:sldMkLst>
        <pc:spChg chg="mod">
          <ac:chgData name="Lacefield, Lori" userId="81d67c78-3d0d-44c9-8368-210945dea551" providerId="ADAL" clId="{ABE1B257-E538-4E16-856A-F5C7D093C488}" dt="2024-04-04T19:15:33.026" v="7574" actId="20577"/>
          <ac:spMkLst>
            <pc:docMk/>
            <pc:sldMk cId="2867876255" sldId="506"/>
            <ac:spMk id="11" creationId="{D26902BC-E5E1-8874-FEB6-6F8EB21E19D4}"/>
          </ac:spMkLst>
        </pc:spChg>
        <pc:picChg chg="mod">
          <ac:chgData name="Lacefield, Lori" userId="81d67c78-3d0d-44c9-8368-210945dea551" providerId="ADAL" clId="{ABE1B257-E538-4E16-856A-F5C7D093C488}" dt="2024-04-04T19:14:05.907" v="7451" actId="1076"/>
          <ac:picMkLst>
            <pc:docMk/>
            <pc:sldMk cId="2867876255" sldId="506"/>
            <ac:picMk id="5" creationId="{AF3B2D67-A210-01BB-C768-7D13597793F2}"/>
          </ac:picMkLst>
        </pc:picChg>
        <pc:picChg chg="del">
          <ac:chgData name="Lacefield, Lori" userId="81d67c78-3d0d-44c9-8368-210945dea551" providerId="ADAL" clId="{ABE1B257-E538-4E16-856A-F5C7D093C488}" dt="2024-04-04T19:02:27.063" v="7282" actId="478"/>
          <ac:picMkLst>
            <pc:docMk/>
            <pc:sldMk cId="2867876255" sldId="506"/>
            <ac:picMk id="7" creationId="{A10D091D-1421-AA95-5882-11DC3735F768}"/>
          </ac:picMkLst>
        </pc:picChg>
      </pc:sldChg>
      <pc:sldChg chg="modSp mod modNotesTx">
        <pc:chgData name="Lacefield, Lori" userId="81d67c78-3d0d-44c9-8368-210945dea551" providerId="ADAL" clId="{ABE1B257-E538-4E16-856A-F5C7D093C488}" dt="2024-04-04T18:59:19.866" v="7119" actId="20577"/>
        <pc:sldMkLst>
          <pc:docMk/>
          <pc:sldMk cId="1566777125" sldId="508"/>
        </pc:sldMkLst>
        <pc:spChg chg="mod">
          <ac:chgData name="Lacefield, Lori" userId="81d67c78-3d0d-44c9-8368-210945dea551" providerId="ADAL" clId="{ABE1B257-E538-4E16-856A-F5C7D093C488}" dt="2024-04-04T18:49:37.601" v="7086" actId="20577"/>
          <ac:spMkLst>
            <pc:docMk/>
            <pc:sldMk cId="1566777125" sldId="508"/>
            <ac:spMk id="6" creationId="{53B12160-553F-328D-1D9E-2EB3F32B9E72}"/>
          </ac:spMkLst>
        </pc:spChg>
        <pc:spChg chg="mod">
          <ac:chgData name="Lacefield, Lori" userId="81d67c78-3d0d-44c9-8368-210945dea551" providerId="ADAL" clId="{ABE1B257-E538-4E16-856A-F5C7D093C488}" dt="2024-04-04T18:59:19.866" v="7119" actId="20577"/>
          <ac:spMkLst>
            <pc:docMk/>
            <pc:sldMk cId="1566777125" sldId="508"/>
            <ac:spMk id="7" creationId="{0318F5F3-7BED-348E-06D9-530323F9819F}"/>
          </ac:spMkLst>
        </pc:spChg>
      </pc:sldChg>
      <pc:sldChg chg="del modNotesTx">
        <pc:chgData name="Lacefield, Lori" userId="81d67c78-3d0d-44c9-8368-210945dea551" providerId="ADAL" clId="{ABE1B257-E538-4E16-856A-F5C7D093C488}" dt="2024-04-04T18:45:21.692" v="6863" actId="47"/>
        <pc:sldMkLst>
          <pc:docMk/>
          <pc:sldMk cId="1186768113" sldId="509"/>
        </pc:sldMkLst>
      </pc:sldChg>
      <pc:sldChg chg="addSp delSp modSp mod modNotesTx">
        <pc:chgData name="Lacefield, Lori" userId="81d67c78-3d0d-44c9-8368-210945dea551" providerId="ADAL" clId="{ABE1B257-E538-4E16-856A-F5C7D093C488}" dt="2024-04-04T19:29:24.830" v="7981" actId="20577"/>
        <pc:sldMkLst>
          <pc:docMk/>
          <pc:sldMk cId="3666710897" sldId="511"/>
        </pc:sldMkLst>
        <pc:spChg chg="mod">
          <ac:chgData name="Lacefield, Lori" userId="81d67c78-3d0d-44c9-8368-210945dea551" providerId="ADAL" clId="{ABE1B257-E538-4E16-856A-F5C7D093C488}" dt="2024-04-04T19:27:49.532" v="7968" actId="20577"/>
          <ac:spMkLst>
            <pc:docMk/>
            <pc:sldMk cId="3666710897" sldId="511"/>
            <ac:spMk id="11" creationId="{D26902BC-E5E1-8874-FEB6-6F8EB21E19D4}"/>
          </ac:spMkLst>
        </pc:spChg>
        <pc:picChg chg="add mod">
          <ac:chgData name="Lacefield, Lori" userId="81d67c78-3d0d-44c9-8368-210945dea551" providerId="ADAL" clId="{ABE1B257-E538-4E16-856A-F5C7D093C488}" dt="2024-04-04T19:24:47.287" v="7889" actId="1076"/>
          <ac:picMkLst>
            <pc:docMk/>
            <pc:sldMk cId="3666710897" sldId="511"/>
            <ac:picMk id="5" creationId="{557D44AC-0E26-AEE9-9DA4-36C9A6751D9C}"/>
          </ac:picMkLst>
        </pc:picChg>
        <pc:picChg chg="del">
          <ac:chgData name="Lacefield, Lori" userId="81d67c78-3d0d-44c9-8368-210945dea551" providerId="ADAL" clId="{ABE1B257-E538-4E16-856A-F5C7D093C488}" dt="2024-04-04T19:20:39.257" v="7723" actId="478"/>
          <ac:picMkLst>
            <pc:docMk/>
            <pc:sldMk cId="3666710897" sldId="511"/>
            <ac:picMk id="8" creationId="{D894DA68-80FA-11FE-D423-D6299EC18C33}"/>
          </ac:picMkLst>
        </pc:picChg>
      </pc:sldChg>
      <pc:sldChg chg="modNotesTx">
        <pc:chgData name="Lacefield, Lori" userId="81d67c78-3d0d-44c9-8368-210945dea551" providerId="ADAL" clId="{ABE1B257-E538-4E16-856A-F5C7D093C488}" dt="2024-04-04T19:32:09.897" v="8032" actId="20577"/>
        <pc:sldMkLst>
          <pc:docMk/>
          <pc:sldMk cId="3581921975" sldId="513"/>
        </pc:sldMkLst>
      </pc:sldChg>
      <pc:sldChg chg="modNotesTx">
        <pc:chgData name="Lacefield, Lori" userId="81d67c78-3d0d-44c9-8368-210945dea551" providerId="ADAL" clId="{ABE1B257-E538-4E16-856A-F5C7D093C488}" dt="2024-04-04T19:35:43.235" v="8098" actId="20577"/>
        <pc:sldMkLst>
          <pc:docMk/>
          <pc:sldMk cId="2530910459" sldId="515"/>
        </pc:sldMkLst>
      </pc:sldChg>
      <pc:sldChg chg="modSp mod modNotesTx">
        <pc:chgData name="Lacefield, Lori" userId="81d67c78-3d0d-44c9-8368-210945dea551" providerId="ADAL" clId="{ABE1B257-E538-4E16-856A-F5C7D093C488}" dt="2024-04-04T19:42:14.744" v="8186" actId="6549"/>
        <pc:sldMkLst>
          <pc:docMk/>
          <pc:sldMk cId="645053556" sldId="516"/>
        </pc:sldMkLst>
        <pc:spChg chg="mod">
          <ac:chgData name="Lacefield, Lori" userId="81d67c78-3d0d-44c9-8368-210945dea551" providerId="ADAL" clId="{ABE1B257-E538-4E16-856A-F5C7D093C488}" dt="2024-04-04T19:38:26.065" v="8123" actId="20577"/>
          <ac:spMkLst>
            <pc:docMk/>
            <pc:sldMk cId="645053556" sldId="516"/>
            <ac:spMk id="2" creationId="{09AD3996-59A4-4CAC-AC37-941B2164E3E3}"/>
          </ac:spMkLst>
        </pc:spChg>
        <pc:spChg chg="mod">
          <ac:chgData name="Lacefield, Lori" userId="81d67c78-3d0d-44c9-8368-210945dea551" providerId="ADAL" clId="{ABE1B257-E538-4E16-856A-F5C7D093C488}" dt="2024-04-04T19:38:58.940" v="8185" actId="20577"/>
          <ac:spMkLst>
            <pc:docMk/>
            <pc:sldMk cId="645053556" sldId="516"/>
            <ac:spMk id="11" creationId="{D26902BC-E5E1-8874-FEB6-6F8EB21E19D4}"/>
          </ac:spMkLst>
        </pc:spChg>
      </pc:sldChg>
      <pc:sldChg chg="modSp del mod ord modNotesTx">
        <pc:chgData name="Lacefield, Lori" userId="81d67c78-3d0d-44c9-8368-210945dea551" providerId="ADAL" clId="{ABE1B257-E538-4E16-856A-F5C7D093C488}" dt="2024-04-04T18:46:10.074" v="6864" actId="47"/>
        <pc:sldMkLst>
          <pc:docMk/>
          <pc:sldMk cId="3849336277" sldId="517"/>
        </pc:sldMkLst>
        <pc:spChg chg="mod">
          <ac:chgData name="Lacefield, Lori" userId="81d67c78-3d0d-44c9-8368-210945dea551" providerId="ADAL" clId="{ABE1B257-E538-4E16-856A-F5C7D093C488}" dt="2024-04-04T17:38:48.887" v="5244" actId="20577"/>
          <ac:spMkLst>
            <pc:docMk/>
            <pc:sldMk cId="3849336277" sldId="517"/>
            <ac:spMk id="6" creationId="{53B12160-553F-328D-1D9E-2EB3F32B9E72}"/>
          </ac:spMkLst>
        </pc:spChg>
        <pc:spChg chg="mod">
          <ac:chgData name="Lacefield, Lori" userId="81d67c78-3d0d-44c9-8368-210945dea551" providerId="ADAL" clId="{ABE1B257-E538-4E16-856A-F5C7D093C488}" dt="2024-04-04T17:39:14.268" v="5250" actId="20577"/>
          <ac:spMkLst>
            <pc:docMk/>
            <pc:sldMk cId="3849336277" sldId="517"/>
            <ac:spMk id="7" creationId="{0318F5F3-7BED-348E-06D9-530323F9819F}"/>
          </ac:spMkLst>
        </pc:spChg>
      </pc:sldChg>
      <pc:sldChg chg="addSp delSp modSp mod modNotesTx">
        <pc:chgData name="Lacefield, Lori" userId="81d67c78-3d0d-44c9-8368-210945dea551" providerId="ADAL" clId="{ABE1B257-E538-4E16-856A-F5C7D093C488}" dt="2024-04-04T19:01:01.879" v="7281" actId="6549"/>
        <pc:sldMkLst>
          <pc:docMk/>
          <pc:sldMk cId="2165598946" sldId="518"/>
        </pc:sldMkLst>
        <pc:spChg chg="del">
          <ac:chgData name="Lacefield, Lori" userId="81d67c78-3d0d-44c9-8368-210945dea551" providerId="ADAL" clId="{ABE1B257-E538-4E16-856A-F5C7D093C488}" dt="2024-04-04T18:21:46.607" v="5819" actId="478"/>
          <ac:spMkLst>
            <pc:docMk/>
            <pc:sldMk cId="2165598946" sldId="518"/>
            <ac:spMk id="6" creationId="{53B12160-553F-328D-1D9E-2EB3F32B9E72}"/>
          </ac:spMkLst>
        </pc:spChg>
        <pc:spChg chg="mod">
          <ac:chgData name="Lacefield, Lori" userId="81d67c78-3d0d-44c9-8368-210945dea551" providerId="ADAL" clId="{ABE1B257-E538-4E16-856A-F5C7D093C488}" dt="2024-04-04T19:01:01.879" v="7281" actId="6549"/>
          <ac:spMkLst>
            <pc:docMk/>
            <pc:sldMk cId="2165598946" sldId="518"/>
            <ac:spMk id="7" creationId="{0318F5F3-7BED-348E-06D9-530323F9819F}"/>
          </ac:spMkLst>
        </pc:spChg>
        <pc:picChg chg="del">
          <ac:chgData name="Lacefield, Lori" userId="81d67c78-3d0d-44c9-8368-210945dea551" providerId="ADAL" clId="{ABE1B257-E538-4E16-856A-F5C7D093C488}" dt="2024-04-04T18:21:48.797" v="5820" actId="478"/>
          <ac:picMkLst>
            <pc:docMk/>
            <pc:sldMk cId="2165598946" sldId="518"/>
            <ac:picMk id="4" creationId="{7A2E9540-9678-CA33-BC76-C55941297471}"/>
          </ac:picMkLst>
        </pc:picChg>
        <pc:picChg chg="add mod">
          <ac:chgData name="Lacefield, Lori" userId="81d67c78-3d0d-44c9-8368-210945dea551" providerId="ADAL" clId="{ABE1B257-E538-4E16-856A-F5C7D093C488}" dt="2024-04-04T18:39:22.634" v="6544" actId="1076"/>
          <ac:picMkLst>
            <pc:docMk/>
            <pc:sldMk cId="2165598946" sldId="518"/>
            <ac:picMk id="8" creationId="{D5B21CAF-5741-0EA4-4B87-F52DCF69DB6D}"/>
          </ac:picMkLst>
        </pc:picChg>
        <pc:picChg chg="add mod">
          <ac:chgData name="Lacefield, Lori" userId="81d67c78-3d0d-44c9-8368-210945dea551" providerId="ADAL" clId="{ABE1B257-E538-4E16-856A-F5C7D093C488}" dt="2024-04-04T18:40:41.138" v="6678" actId="14100"/>
          <ac:picMkLst>
            <pc:docMk/>
            <pc:sldMk cId="2165598946" sldId="518"/>
            <ac:picMk id="10" creationId="{72BA411C-923E-5797-1772-7EEC759F7EA9}"/>
          </ac:picMkLst>
        </pc:picChg>
        <pc:picChg chg="del mod">
          <ac:chgData name="Lacefield, Lori" userId="81d67c78-3d0d-44c9-8368-210945dea551" providerId="ADAL" clId="{ABE1B257-E538-4E16-856A-F5C7D093C488}" dt="2024-04-04T18:32:10.245" v="6108" actId="478"/>
          <ac:picMkLst>
            <pc:docMk/>
            <pc:sldMk cId="2165598946" sldId="518"/>
            <ac:picMk id="11" creationId="{1F5E7A56-1735-E5DA-BC97-26112CD421BC}"/>
          </ac:picMkLst>
        </pc:picChg>
      </pc:sldChg>
      <pc:sldChg chg="delSp modSp mod">
        <pc:chgData name="Lacefield, Lori" userId="81d67c78-3d0d-44c9-8368-210945dea551" providerId="ADAL" clId="{ABE1B257-E538-4E16-856A-F5C7D093C488}" dt="2024-04-04T20:45:41.728" v="9204" actId="20577"/>
        <pc:sldMkLst>
          <pc:docMk/>
          <pc:sldMk cId="2184998701" sldId="519"/>
        </pc:sldMkLst>
        <pc:spChg chg="mod">
          <ac:chgData name="Lacefield, Lori" userId="81d67c78-3d0d-44c9-8368-210945dea551" providerId="ADAL" clId="{ABE1B257-E538-4E16-856A-F5C7D093C488}" dt="2024-04-04T20:45:41.728" v="9204" actId="20577"/>
          <ac:spMkLst>
            <pc:docMk/>
            <pc:sldMk cId="2184998701" sldId="519"/>
            <ac:spMk id="11" creationId="{D26902BC-E5E1-8874-FEB6-6F8EB21E19D4}"/>
          </ac:spMkLst>
        </pc:spChg>
        <pc:picChg chg="del">
          <ac:chgData name="Lacefield, Lori" userId="81d67c78-3d0d-44c9-8368-210945dea551" providerId="ADAL" clId="{ABE1B257-E538-4E16-856A-F5C7D093C488}" dt="2024-04-04T19:43:05.459" v="8188" actId="478"/>
          <ac:picMkLst>
            <pc:docMk/>
            <pc:sldMk cId="2184998701" sldId="519"/>
            <ac:picMk id="3" creationId="{D2E61D72-84CE-3D7F-8D64-61437BE5B2FA}"/>
          </ac:picMkLst>
        </pc:picChg>
      </pc:sldChg>
      <pc:sldChg chg="delSp modSp add mod ord modNotesTx">
        <pc:chgData name="Lacefield, Lori" userId="81d67c78-3d0d-44c9-8368-210945dea551" providerId="ADAL" clId="{ABE1B257-E538-4E16-856A-F5C7D093C488}" dt="2024-04-04T21:17:09.139" v="9955" actId="6549"/>
        <pc:sldMkLst>
          <pc:docMk/>
          <pc:sldMk cId="1208747124" sldId="520"/>
        </pc:sldMkLst>
        <pc:spChg chg="mod">
          <ac:chgData name="Lacefield, Lori" userId="81d67c78-3d0d-44c9-8368-210945dea551" providerId="ADAL" clId="{ABE1B257-E538-4E16-856A-F5C7D093C488}" dt="2024-04-04T20:49:19.567" v="9695" actId="20577"/>
          <ac:spMkLst>
            <pc:docMk/>
            <pc:sldMk cId="1208747124" sldId="520"/>
            <ac:spMk id="2" creationId="{7DA1DFA5-FE04-2372-AEEA-3FFCA05FE02E}"/>
          </ac:spMkLst>
        </pc:spChg>
        <pc:spChg chg="mod">
          <ac:chgData name="Lacefield, Lori" userId="81d67c78-3d0d-44c9-8368-210945dea551" providerId="ADAL" clId="{ABE1B257-E538-4E16-856A-F5C7D093C488}" dt="2024-04-04T21:16:53.634" v="9935" actId="20577"/>
          <ac:spMkLst>
            <pc:docMk/>
            <pc:sldMk cId="1208747124" sldId="520"/>
            <ac:spMk id="3" creationId="{8E3CE3AB-265E-8816-C806-964904760546}"/>
          </ac:spMkLst>
        </pc:spChg>
        <pc:picChg chg="del">
          <ac:chgData name="Lacefield, Lori" userId="81d67c78-3d0d-44c9-8368-210945dea551" providerId="ADAL" clId="{ABE1B257-E538-4E16-856A-F5C7D093C488}" dt="2024-04-04T20:45:56.137" v="9205" actId="478"/>
          <ac:picMkLst>
            <pc:docMk/>
            <pc:sldMk cId="1208747124" sldId="520"/>
            <ac:picMk id="10" creationId="{ED56C4C6-C796-16D3-C1D9-5BB335948966}"/>
          </ac:picMkLst>
        </pc:picChg>
      </pc:sldChg>
      <pc:sldChg chg="delSp modSp add del mod">
        <pc:chgData name="Lacefield, Lori" userId="81d67c78-3d0d-44c9-8368-210945dea551" providerId="ADAL" clId="{ABE1B257-E538-4E16-856A-F5C7D093C488}" dt="2024-04-04T18:41:35.306" v="6689" actId="47"/>
        <pc:sldMkLst>
          <pc:docMk/>
          <pc:sldMk cId="3897342317" sldId="520"/>
        </pc:sldMkLst>
        <pc:spChg chg="mod">
          <ac:chgData name="Lacefield, Lori" userId="81d67c78-3d0d-44c9-8368-210945dea551" providerId="ADAL" clId="{ABE1B257-E538-4E16-856A-F5C7D093C488}" dt="2024-04-04T17:43:26.917" v="5705" actId="20577"/>
          <ac:spMkLst>
            <pc:docMk/>
            <pc:sldMk cId="3897342317" sldId="520"/>
            <ac:spMk id="2" creationId="{A09C4A41-45D1-F4FB-F44E-FA1BD022AFC2}"/>
          </ac:spMkLst>
        </pc:spChg>
        <pc:spChg chg="mod">
          <ac:chgData name="Lacefield, Lori" userId="81d67c78-3d0d-44c9-8368-210945dea551" providerId="ADAL" clId="{ABE1B257-E538-4E16-856A-F5C7D093C488}" dt="2024-04-04T17:44:40.414" v="5818" actId="20577"/>
          <ac:spMkLst>
            <pc:docMk/>
            <pc:sldMk cId="3897342317" sldId="520"/>
            <ac:spMk id="6" creationId="{DBA3E43D-13BB-EEC9-914C-42C129612FC6}"/>
          </ac:spMkLst>
        </pc:spChg>
        <pc:picChg chg="del">
          <ac:chgData name="Lacefield, Lori" userId="81d67c78-3d0d-44c9-8368-210945dea551" providerId="ADAL" clId="{ABE1B257-E538-4E16-856A-F5C7D093C488}" dt="2024-04-04T17:39:52.583" v="5252" actId="478"/>
          <ac:picMkLst>
            <pc:docMk/>
            <pc:sldMk cId="3897342317" sldId="520"/>
            <ac:picMk id="4" creationId="{0E6C7CAB-AD16-404E-3BE0-5781B280EF50}"/>
          </ac:picMkLst>
        </pc:picChg>
        <pc:picChg chg="del">
          <ac:chgData name="Lacefield, Lori" userId="81d67c78-3d0d-44c9-8368-210945dea551" providerId="ADAL" clId="{ABE1B257-E538-4E16-856A-F5C7D093C488}" dt="2024-04-04T17:39:56.270" v="5253" actId="478"/>
          <ac:picMkLst>
            <pc:docMk/>
            <pc:sldMk cId="3897342317" sldId="520"/>
            <ac:picMk id="11" creationId="{C56BA415-BDBE-5204-D28B-81B1CB97189D}"/>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0BE3F-006B-47C1-83D2-0CD6BABB5B0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4FF71B71-60F1-45E8-9588-3077C3433F35}">
      <dgm:prSet custT="1"/>
      <dgm:spPr>
        <a:solidFill>
          <a:schemeClr val="accent6">
            <a:lumMod val="40000"/>
            <a:lumOff val="60000"/>
            <a:alpha val="90000"/>
          </a:schemeClr>
        </a:solidFill>
        <a:ln>
          <a:noFill/>
        </a:ln>
      </dgm:spPr>
      <dgm:t>
        <a:bodyPr lIns="365760" anchor="ctr"/>
        <a:lstStyle/>
        <a:p>
          <a:pPr algn="l">
            <a:buNone/>
          </a:pPr>
          <a:r>
            <a:rPr lang="en-US" sz="2300" b="1" dirty="0">
              <a:latin typeface="+mj-lt"/>
            </a:rPr>
            <a:t>Who</a:t>
          </a:r>
          <a:r>
            <a:rPr lang="en-US" sz="2300" b="0" dirty="0">
              <a:latin typeface="+mj-lt"/>
            </a:rPr>
            <a:t> is most affected?</a:t>
          </a:r>
        </a:p>
      </dgm:t>
    </dgm:pt>
    <dgm:pt modelId="{7ED1FAD2-3AC3-47DD-B877-A790A4D7A5E3}" type="parTrans" cxnId="{C786A8E6-8B11-4DBF-9E5F-D87FD5532F20}">
      <dgm:prSet/>
      <dgm:spPr/>
      <dgm:t>
        <a:bodyPr/>
        <a:lstStyle/>
        <a:p>
          <a:endParaRPr lang="en-US"/>
        </a:p>
      </dgm:t>
    </dgm:pt>
    <dgm:pt modelId="{7897AB8F-346D-4C8D-97B8-CE9E867892AE}" type="sibTrans" cxnId="{C786A8E6-8B11-4DBF-9E5F-D87FD5532F20}">
      <dgm:prSet/>
      <dgm:spPr/>
      <dgm:t>
        <a:bodyPr/>
        <a:lstStyle/>
        <a:p>
          <a:endParaRPr lang="en-US"/>
        </a:p>
      </dgm:t>
    </dgm:pt>
    <dgm:pt modelId="{686E8DB3-821B-46AF-98DA-34E3E55FE61B}">
      <dgm:prSet custT="1"/>
      <dgm:spPr>
        <a:solidFill>
          <a:schemeClr val="accent3"/>
        </a:solidFill>
        <a:ln>
          <a:noFill/>
        </a:ln>
      </dgm:spPr>
      <dgm:t>
        <a:bodyPr/>
        <a:lstStyle/>
        <a:p>
          <a:r>
            <a:rPr lang="en-US" sz="3000" b="1" dirty="0"/>
            <a:t>WHAT</a:t>
          </a:r>
        </a:p>
      </dgm:t>
    </dgm:pt>
    <dgm:pt modelId="{A85A9AD8-65AD-4EB9-A409-796BAA6FEC9E}" type="parTrans" cxnId="{361947D4-C84D-4CDB-9076-C368FF448E85}">
      <dgm:prSet/>
      <dgm:spPr/>
      <dgm:t>
        <a:bodyPr/>
        <a:lstStyle/>
        <a:p>
          <a:endParaRPr lang="en-US"/>
        </a:p>
      </dgm:t>
    </dgm:pt>
    <dgm:pt modelId="{F1395A48-7CAD-4FBB-90E8-856E58C2155E}" type="sibTrans" cxnId="{361947D4-C84D-4CDB-9076-C368FF448E85}">
      <dgm:prSet/>
      <dgm:spPr/>
      <dgm:t>
        <a:bodyPr/>
        <a:lstStyle/>
        <a:p>
          <a:endParaRPr lang="en-US"/>
        </a:p>
      </dgm:t>
    </dgm:pt>
    <dgm:pt modelId="{4F9EC2E5-1FF2-49AE-B8B8-D384BAE93630}">
      <dgm:prSet custT="1"/>
      <dgm:spPr>
        <a:solidFill>
          <a:schemeClr val="accent6">
            <a:lumMod val="40000"/>
            <a:lumOff val="60000"/>
            <a:alpha val="90000"/>
          </a:schemeClr>
        </a:solidFill>
        <a:ln w="12700" cap="flat" cmpd="sng" algn="ctr">
          <a:noFill/>
          <a:prstDash val="solid"/>
          <a:miter lim="800000"/>
        </a:ln>
        <a:effectLst/>
      </dgm:spPr>
      <dgm:t>
        <a:bodyPr spcFirstLastPara="0" vert="horz" wrap="square" lIns="365760" tIns="16510" rIns="16510" bIns="16510" numCol="1" spcCol="1270" anchor="ctr" anchorCtr="0"/>
        <a:lstStyle/>
        <a:p>
          <a:pPr marL="228600" lvl="1" indent="-228600" algn="l" defTabSz="1155700">
            <a:lnSpc>
              <a:spcPct val="90000"/>
            </a:lnSpc>
            <a:spcBef>
              <a:spcPct val="0"/>
            </a:spcBef>
            <a:spcAft>
              <a:spcPct val="15000"/>
            </a:spcAft>
            <a:buNone/>
          </a:pPr>
          <a:r>
            <a:rPr lang="en-US" sz="2300" b="1" kern="1200" dirty="0">
              <a:solidFill>
                <a:prstClr val="black">
                  <a:hueOff val="0"/>
                  <a:satOff val="0"/>
                  <a:lumOff val="0"/>
                  <a:alphaOff val="0"/>
                </a:prstClr>
              </a:solidFill>
              <a:latin typeface="+mj-lt"/>
              <a:ea typeface="+mn-ea"/>
              <a:cs typeface="+mn-cs"/>
            </a:rPr>
            <a:t>When</a:t>
          </a:r>
          <a:r>
            <a:rPr lang="en-US" sz="2300" b="0" kern="1200" dirty="0">
              <a:solidFill>
                <a:prstClr val="black">
                  <a:hueOff val="0"/>
                  <a:satOff val="0"/>
                  <a:lumOff val="0"/>
                  <a:alphaOff val="0"/>
                </a:prstClr>
              </a:solidFill>
              <a:latin typeface="+mj-lt"/>
              <a:ea typeface="+mn-ea"/>
              <a:cs typeface="+mn-cs"/>
            </a:rPr>
            <a:t> does the gap occur?</a:t>
          </a:r>
        </a:p>
      </dgm:t>
    </dgm:pt>
    <dgm:pt modelId="{AD2EE66E-F998-40EA-831A-D4C375F0697B}" type="parTrans" cxnId="{07587957-294B-4301-B290-7D43597045D2}">
      <dgm:prSet/>
      <dgm:spPr/>
      <dgm:t>
        <a:bodyPr/>
        <a:lstStyle/>
        <a:p>
          <a:endParaRPr lang="en-US"/>
        </a:p>
      </dgm:t>
    </dgm:pt>
    <dgm:pt modelId="{DA95F536-FDAF-4229-9DA1-4F4EC01417C6}" type="sibTrans" cxnId="{07587957-294B-4301-B290-7D43597045D2}">
      <dgm:prSet/>
      <dgm:spPr/>
      <dgm:t>
        <a:bodyPr/>
        <a:lstStyle/>
        <a:p>
          <a:endParaRPr lang="en-US"/>
        </a:p>
      </dgm:t>
    </dgm:pt>
    <dgm:pt modelId="{3FD28A29-0217-43A6-A2AE-21D13230B8D6}">
      <dgm:prSet custT="1"/>
      <dgm:spPr>
        <a:solidFill>
          <a:schemeClr val="accent3"/>
        </a:solidFill>
        <a:ln>
          <a:noFill/>
        </a:ln>
      </dgm:spPr>
      <dgm:t>
        <a:bodyPr/>
        <a:lstStyle/>
        <a:p>
          <a:r>
            <a:rPr lang="en-US" sz="3000" b="1" kern="1200" dirty="0">
              <a:solidFill>
                <a:prstClr val="white"/>
              </a:solidFill>
              <a:latin typeface="Myriad Pro"/>
              <a:ea typeface="+mn-ea"/>
              <a:cs typeface="+mn-cs"/>
            </a:rPr>
            <a:t>WHO</a:t>
          </a:r>
          <a:r>
            <a:rPr lang="en-US" sz="3200" kern="1200" dirty="0"/>
            <a:t> </a:t>
          </a:r>
        </a:p>
      </dgm:t>
    </dgm:pt>
    <dgm:pt modelId="{FB026B34-D3E2-40C9-B1C9-358F3285827B}" type="parTrans" cxnId="{4B117ECA-8E15-437A-BC27-C100E5AEF137}">
      <dgm:prSet/>
      <dgm:spPr/>
      <dgm:t>
        <a:bodyPr/>
        <a:lstStyle/>
        <a:p>
          <a:endParaRPr lang="en-US"/>
        </a:p>
      </dgm:t>
    </dgm:pt>
    <dgm:pt modelId="{38F1F567-460F-486F-BF97-5BB33DE2EDF2}" type="sibTrans" cxnId="{4B117ECA-8E15-437A-BC27-C100E5AEF137}">
      <dgm:prSet/>
      <dgm:spPr/>
      <dgm:t>
        <a:bodyPr/>
        <a:lstStyle/>
        <a:p>
          <a:endParaRPr lang="en-US"/>
        </a:p>
      </dgm:t>
    </dgm:pt>
    <dgm:pt modelId="{8B6526CA-0D95-4EC8-AB0F-3102B8BC5BBC}">
      <dgm:prSet custT="1"/>
      <dgm:spPr>
        <a:solidFill>
          <a:schemeClr val="accent6">
            <a:lumMod val="40000"/>
            <a:lumOff val="60000"/>
            <a:alpha val="90000"/>
          </a:schemeClr>
        </a:solidFill>
        <a:ln w="12700" cap="flat" cmpd="sng" algn="ctr">
          <a:noFill/>
          <a:prstDash val="solid"/>
          <a:miter lim="800000"/>
        </a:ln>
        <a:effectLst/>
      </dgm:spPr>
      <dgm:t>
        <a:bodyPr spcFirstLastPara="0" vert="horz" wrap="square" lIns="365760" tIns="16510" rIns="16510" bIns="16510" numCol="1" spcCol="1270" anchor="ctr" anchorCtr="0"/>
        <a:lstStyle/>
        <a:p>
          <a:pPr marL="0" lvl="1" indent="0" algn="l" defTabSz="1155700">
            <a:lnSpc>
              <a:spcPct val="90000"/>
            </a:lnSpc>
            <a:spcBef>
              <a:spcPct val="0"/>
            </a:spcBef>
            <a:spcAft>
              <a:spcPct val="15000"/>
            </a:spcAft>
            <a:buNone/>
          </a:pPr>
          <a:r>
            <a:rPr lang="en-US" sz="2300" b="1" kern="1200" dirty="0">
              <a:solidFill>
                <a:prstClr val="black">
                  <a:hueOff val="0"/>
                  <a:satOff val="0"/>
                  <a:lumOff val="0"/>
                  <a:alphaOff val="0"/>
                </a:prstClr>
              </a:solidFill>
              <a:latin typeface="+mj-lt"/>
              <a:ea typeface="+mn-ea"/>
              <a:cs typeface="+mn-cs"/>
            </a:rPr>
            <a:t>What</a:t>
          </a:r>
          <a:r>
            <a:rPr lang="en-US" sz="2300" b="0" kern="1200" dirty="0">
              <a:solidFill>
                <a:prstClr val="black">
                  <a:hueOff val="0"/>
                  <a:satOff val="0"/>
                  <a:lumOff val="0"/>
                  <a:alphaOff val="0"/>
                </a:prstClr>
              </a:solidFill>
              <a:latin typeface="+mj-lt"/>
              <a:ea typeface="+mn-ea"/>
              <a:cs typeface="+mn-cs"/>
            </a:rPr>
            <a:t> is the direction of the opportunity gap? </a:t>
          </a:r>
          <a:br>
            <a:rPr lang="en-US" sz="2300" b="0" kern="1200" dirty="0">
              <a:solidFill>
                <a:prstClr val="black">
                  <a:hueOff val="0"/>
                  <a:satOff val="0"/>
                  <a:lumOff val="0"/>
                  <a:alphaOff val="0"/>
                </a:prstClr>
              </a:solidFill>
              <a:latin typeface="+mj-lt"/>
              <a:ea typeface="+mn-ea"/>
              <a:cs typeface="+mn-cs"/>
            </a:rPr>
          </a:br>
          <a:r>
            <a:rPr lang="en-US" sz="2300" b="1" kern="1200" dirty="0">
              <a:solidFill>
                <a:prstClr val="black">
                  <a:hueOff val="0"/>
                  <a:satOff val="0"/>
                  <a:lumOff val="0"/>
                  <a:alphaOff val="0"/>
                </a:prstClr>
              </a:solidFill>
              <a:latin typeface="+mj-lt"/>
              <a:ea typeface="+mn-ea"/>
              <a:cs typeface="+mn-cs"/>
            </a:rPr>
            <a:t>What</a:t>
          </a:r>
          <a:r>
            <a:rPr lang="en-US" sz="2300" b="0" kern="1200" dirty="0">
              <a:solidFill>
                <a:prstClr val="black">
                  <a:hueOff val="0"/>
                  <a:satOff val="0"/>
                  <a:lumOff val="0"/>
                  <a:alphaOff val="0"/>
                </a:prstClr>
              </a:solidFill>
              <a:latin typeface="+mj-lt"/>
              <a:ea typeface="+mn-ea"/>
              <a:cs typeface="+mn-cs"/>
            </a:rPr>
            <a:t> is the degree of the gap? </a:t>
          </a:r>
        </a:p>
      </dgm:t>
    </dgm:pt>
    <dgm:pt modelId="{05B4C74B-02C2-4EB7-A6BD-23C0760D4ED9}" type="parTrans" cxnId="{A7A35201-6013-4D91-9511-8503F4068B98}">
      <dgm:prSet/>
      <dgm:spPr/>
      <dgm:t>
        <a:bodyPr/>
        <a:lstStyle/>
        <a:p>
          <a:endParaRPr lang="en-US"/>
        </a:p>
      </dgm:t>
    </dgm:pt>
    <dgm:pt modelId="{7EC83678-2E28-4AAC-A3AD-9D64C3936831}" type="sibTrans" cxnId="{A7A35201-6013-4D91-9511-8503F4068B98}">
      <dgm:prSet/>
      <dgm:spPr/>
      <dgm:t>
        <a:bodyPr/>
        <a:lstStyle/>
        <a:p>
          <a:endParaRPr lang="en-US"/>
        </a:p>
      </dgm:t>
    </dgm:pt>
    <dgm:pt modelId="{42A1ACD1-EF25-42CF-8D39-4C822DDA85AF}">
      <dgm:prSet custT="1"/>
      <dgm:spPr>
        <a:solidFill>
          <a:schemeClr val="accent3"/>
        </a:solidFill>
        <a:ln>
          <a:noFill/>
        </a:ln>
      </dgm:spPr>
      <dgm:t>
        <a:bodyPr/>
        <a:lstStyle/>
        <a:p>
          <a:r>
            <a:rPr lang="en-US" sz="3000" b="1" i="0" u="none" kern="1200" dirty="0">
              <a:solidFill>
                <a:prstClr val="white"/>
              </a:solidFill>
              <a:latin typeface="Myriad Pro"/>
              <a:ea typeface="+mn-ea"/>
              <a:cs typeface="+mn-cs"/>
            </a:rPr>
            <a:t>WHERE</a:t>
          </a:r>
        </a:p>
      </dgm:t>
    </dgm:pt>
    <dgm:pt modelId="{F5EE7995-CAEA-4321-8F30-93C29048F725}" type="parTrans" cxnId="{70950887-43C0-4942-810B-AE662ED4945A}">
      <dgm:prSet/>
      <dgm:spPr/>
      <dgm:t>
        <a:bodyPr/>
        <a:lstStyle/>
        <a:p>
          <a:endParaRPr lang="en-US"/>
        </a:p>
      </dgm:t>
    </dgm:pt>
    <dgm:pt modelId="{C930AB1D-701D-43C0-927A-8A646B2EE178}" type="sibTrans" cxnId="{70950887-43C0-4942-810B-AE662ED4945A}">
      <dgm:prSet/>
      <dgm:spPr/>
      <dgm:t>
        <a:bodyPr/>
        <a:lstStyle/>
        <a:p>
          <a:endParaRPr lang="en-US"/>
        </a:p>
      </dgm:t>
    </dgm:pt>
    <dgm:pt modelId="{ADA3C941-79B7-4986-B8A6-08AA5DD9D021}">
      <dgm:prSet custT="1"/>
      <dgm:spPr>
        <a:solidFill>
          <a:schemeClr val="accent3"/>
        </a:solidFill>
        <a:ln>
          <a:noFill/>
        </a:ln>
      </dgm:spPr>
      <dgm:t>
        <a:bodyPr/>
        <a:lstStyle/>
        <a:p>
          <a:pPr marL="0" lvl="0" indent="0" algn="ctr" defTabSz="1333500">
            <a:lnSpc>
              <a:spcPct val="90000"/>
            </a:lnSpc>
            <a:spcBef>
              <a:spcPct val="0"/>
            </a:spcBef>
            <a:spcAft>
              <a:spcPct val="35000"/>
            </a:spcAft>
            <a:buNone/>
          </a:pPr>
          <a:r>
            <a:rPr lang="en-US" sz="3000" b="1" kern="1200" dirty="0">
              <a:solidFill>
                <a:prstClr val="white"/>
              </a:solidFill>
              <a:latin typeface="Myriad Pro"/>
              <a:ea typeface="+mn-ea"/>
              <a:cs typeface="+mn-cs"/>
            </a:rPr>
            <a:t>WHEN</a:t>
          </a:r>
        </a:p>
      </dgm:t>
    </dgm:pt>
    <dgm:pt modelId="{0FEE6E77-AB40-4588-90EC-9398F6AADEA7}" type="parTrans" cxnId="{8D504628-6D5E-49E1-B301-AD2DA912EA22}">
      <dgm:prSet/>
      <dgm:spPr/>
      <dgm:t>
        <a:bodyPr/>
        <a:lstStyle/>
        <a:p>
          <a:endParaRPr lang="en-US"/>
        </a:p>
      </dgm:t>
    </dgm:pt>
    <dgm:pt modelId="{D182F255-F0A5-4A8C-9DD2-179C8EFE8648}" type="sibTrans" cxnId="{8D504628-6D5E-49E1-B301-AD2DA912EA22}">
      <dgm:prSet/>
      <dgm:spPr/>
      <dgm:t>
        <a:bodyPr/>
        <a:lstStyle/>
        <a:p>
          <a:endParaRPr lang="en-US"/>
        </a:p>
      </dgm:t>
    </dgm:pt>
    <dgm:pt modelId="{5FECA49E-66EE-4DFB-8AEF-D4FB59DC9A5E}">
      <dgm:prSet custT="1"/>
      <dgm:spPr>
        <a:solidFill>
          <a:schemeClr val="accent6">
            <a:lumMod val="40000"/>
            <a:lumOff val="60000"/>
            <a:alpha val="90000"/>
          </a:schemeClr>
        </a:solidFill>
        <a:ln w="12700" cap="flat" cmpd="sng" algn="ctr">
          <a:noFill/>
          <a:prstDash val="solid"/>
          <a:miter lim="800000"/>
        </a:ln>
        <a:effectLst/>
      </dgm:spPr>
      <dgm:t>
        <a:bodyPr spcFirstLastPara="0" vert="horz" wrap="square" lIns="365760" tIns="16510" rIns="16510" bIns="16510" numCol="1" spcCol="1270" anchor="ctr" anchorCtr="0"/>
        <a:lstStyle/>
        <a:p>
          <a:pPr marL="228600" lvl="1" indent="-228600" algn="l" defTabSz="1155700">
            <a:lnSpc>
              <a:spcPct val="90000"/>
            </a:lnSpc>
            <a:spcBef>
              <a:spcPct val="0"/>
            </a:spcBef>
            <a:spcAft>
              <a:spcPct val="15000"/>
            </a:spcAft>
            <a:buNone/>
          </a:pPr>
          <a:r>
            <a:rPr lang="en-US" sz="2300" b="1" kern="1200" dirty="0">
              <a:solidFill>
                <a:prstClr val="black">
                  <a:hueOff val="0"/>
                  <a:satOff val="0"/>
                  <a:lumOff val="0"/>
                  <a:alphaOff val="0"/>
                </a:prstClr>
              </a:solidFill>
              <a:latin typeface="+mj-lt"/>
              <a:ea typeface="+mn-ea"/>
              <a:cs typeface="+mn-cs"/>
            </a:rPr>
            <a:t>Where</a:t>
          </a:r>
          <a:r>
            <a:rPr lang="en-US" sz="2300" b="0" kern="1200" dirty="0">
              <a:solidFill>
                <a:prstClr val="black">
                  <a:hueOff val="0"/>
                  <a:satOff val="0"/>
                  <a:lumOff val="0"/>
                  <a:alphaOff val="0"/>
                </a:prstClr>
              </a:solidFill>
              <a:latin typeface="+mj-lt"/>
              <a:ea typeface="+mn-ea"/>
              <a:cs typeface="+mn-cs"/>
            </a:rPr>
            <a:t> does the gap occur?</a:t>
          </a:r>
        </a:p>
      </dgm:t>
    </dgm:pt>
    <dgm:pt modelId="{E297E83E-43FB-41A6-8104-A18090813811}" type="parTrans" cxnId="{98D21649-A58A-48F4-81DA-447DB53B210C}">
      <dgm:prSet/>
      <dgm:spPr/>
      <dgm:t>
        <a:bodyPr/>
        <a:lstStyle/>
        <a:p>
          <a:endParaRPr lang="en-US"/>
        </a:p>
      </dgm:t>
    </dgm:pt>
    <dgm:pt modelId="{37EA209C-9CC0-485E-B4DB-E47CF7800492}" type="sibTrans" cxnId="{98D21649-A58A-48F4-81DA-447DB53B210C}">
      <dgm:prSet/>
      <dgm:spPr/>
      <dgm:t>
        <a:bodyPr/>
        <a:lstStyle/>
        <a:p>
          <a:endParaRPr lang="en-US"/>
        </a:p>
      </dgm:t>
    </dgm:pt>
    <dgm:pt modelId="{91767AAF-BCC9-4B0D-AF43-BF9E90F747D1}" type="pres">
      <dgm:prSet presAssocID="{0D50BE3F-006B-47C1-83D2-0CD6BABB5B0D}" presName="Name0" presStyleCnt="0">
        <dgm:presLayoutVars>
          <dgm:dir/>
          <dgm:animLvl val="lvl"/>
          <dgm:resizeHandles/>
        </dgm:presLayoutVars>
      </dgm:prSet>
      <dgm:spPr/>
    </dgm:pt>
    <dgm:pt modelId="{5DADED7E-63B6-427C-BBF0-1C518C5D4B6A}" type="pres">
      <dgm:prSet presAssocID="{3FD28A29-0217-43A6-A2AE-21D13230B8D6}" presName="linNode" presStyleCnt="0"/>
      <dgm:spPr/>
    </dgm:pt>
    <dgm:pt modelId="{8954082D-1EB0-4955-9F4C-238DA50D811C}" type="pres">
      <dgm:prSet presAssocID="{3FD28A29-0217-43A6-A2AE-21D13230B8D6}" presName="parentShp" presStyleLbl="node1" presStyleIdx="0" presStyleCnt="4" custScaleX="46480" custScaleY="76831" custLinFactNeighborX="2243" custLinFactNeighborY="760">
        <dgm:presLayoutVars>
          <dgm:bulletEnabled val="1"/>
        </dgm:presLayoutVars>
      </dgm:prSet>
      <dgm:spPr/>
    </dgm:pt>
    <dgm:pt modelId="{D76B366C-3E79-43F2-8DE6-4F1395FCA18B}" type="pres">
      <dgm:prSet presAssocID="{3FD28A29-0217-43A6-A2AE-21D13230B8D6}" presName="childShp" presStyleLbl="bgAccFollowNode1" presStyleIdx="0" presStyleCnt="4" custScaleX="104360">
        <dgm:presLayoutVars>
          <dgm:bulletEnabled val="1"/>
        </dgm:presLayoutVars>
      </dgm:prSet>
      <dgm:spPr/>
    </dgm:pt>
    <dgm:pt modelId="{3A1CA2EA-43BF-4D5C-89A0-CE4AD1A89BF0}" type="pres">
      <dgm:prSet presAssocID="{38F1F567-460F-486F-BF97-5BB33DE2EDF2}" presName="spacing" presStyleCnt="0"/>
      <dgm:spPr/>
    </dgm:pt>
    <dgm:pt modelId="{B772E8E5-FAA9-4B63-92F3-49DEBB236D5A}" type="pres">
      <dgm:prSet presAssocID="{686E8DB3-821B-46AF-98DA-34E3E55FE61B}" presName="linNode" presStyleCnt="0"/>
      <dgm:spPr/>
    </dgm:pt>
    <dgm:pt modelId="{AE013FEE-560C-474B-B674-015E144891E4}" type="pres">
      <dgm:prSet presAssocID="{686E8DB3-821B-46AF-98DA-34E3E55FE61B}" presName="parentShp" presStyleLbl="node1" presStyleIdx="1" presStyleCnt="4" custScaleX="45502" custScaleY="76831" custLinFactNeighborX="8155" custLinFactNeighborY="-1528">
        <dgm:presLayoutVars>
          <dgm:bulletEnabled val="1"/>
        </dgm:presLayoutVars>
      </dgm:prSet>
      <dgm:spPr/>
    </dgm:pt>
    <dgm:pt modelId="{D90CDDF7-05B2-47E4-8019-F218CD16BC06}" type="pres">
      <dgm:prSet presAssocID="{686E8DB3-821B-46AF-98DA-34E3E55FE61B}" presName="childShp" presStyleLbl="bgAccFollowNode1" presStyleIdx="1" presStyleCnt="4" custScaleX="120920" custScaleY="99578" custLinFactNeighborX="27365" custLinFactNeighborY="2872">
        <dgm:presLayoutVars>
          <dgm:bulletEnabled val="1"/>
        </dgm:presLayoutVars>
      </dgm:prSet>
      <dgm:spPr>
        <a:xfrm>
          <a:off x="3841369" y="1113755"/>
          <a:ext cx="6309360" cy="1011346"/>
        </a:xfrm>
        <a:prstGeom prst="rightArrow">
          <a:avLst>
            <a:gd name="adj1" fmla="val 75000"/>
            <a:gd name="adj2" fmla="val 50000"/>
          </a:avLst>
        </a:prstGeom>
      </dgm:spPr>
    </dgm:pt>
    <dgm:pt modelId="{DAC29ADF-B2F5-4A9E-836D-AF2F4D468EAB}" type="pres">
      <dgm:prSet presAssocID="{F1395A48-7CAD-4FBB-90E8-856E58C2155E}" presName="spacing" presStyleCnt="0"/>
      <dgm:spPr/>
    </dgm:pt>
    <dgm:pt modelId="{35498021-E280-4417-96DF-779CE5770C40}" type="pres">
      <dgm:prSet presAssocID="{42A1ACD1-EF25-42CF-8D39-4C822DDA85AF}" presName="linNode" presStyleCnt="0"/>
      <dgm:spPr/>
    </dgm:pt>
    <dgm:pt modelId="{FCFB1AE6-FA4C-46A7-A8C8-97E7A60E93C1}" type="pres">
      <dgm:prSet presAssocID="{42A1ACD1-EF25-42CF-8D39-4C822DDA85AF}" presName="parentShp" presStyleLbl="node1" presStyleIdx="2" presStyleCnt="4" custScaleX="46480" custScaleY="76831" custLinFactNeighborX="2243" custLinFactNeighborY="760">
        <dgm:presLayoutVars>
          <dgm:bulletEnabled val="1"/>
        </dgm:presLayoutVars>
      </dgm:prSet>
      <dgm:spPr/>
    </dgm:pt>
    <dgm:pt modelId="{A9FAD351-D6A9-4760-84FB-789D92A334FA}" type="pres">
      <dgm:prSet presAssocID="{42A1ACD1-EF25-42CF-8D39-4C822DDA85AF}" presName="childShp" presStyleLbl="bgAccFollowNode1" presStyleIdx="2" presStyleCnt="4" custScaleX="104360">
        <dgm:presLayoutVars>
          <dgm:bulletEnabled val="1"/>
        </dgm:presLayoutVars>
      </dgm:prSet>
      <dgm:spPr>
        <a:xfrm>
          <a:off x="3841369" y="2226236"/>
          <a:ext cx="6309360" cy="1011346"/>
        </a:xfrm>
        <a:prstGeom prst="rightArrow">
          <a:avLst>
            <a:gd name="adj1" fmla="val 75000"/>
            <a:gd name="adj2" fmla="val 50000"/>
          </a:avLst>
        </a:prstGeom>
      </dgm:spPr>
    </dgm:pt>
    <dgm:pt modelId="{7F1A7977-7658-47C5-9793-834703D516F2}" type="pres">
      <dgm:prSet presAssocID="{C930AB1D-701D-43C0-927A-8A646B2EE178}" presName="spacing" presStyleCnt="0"/>
      <dgm:spPr/>
    </dgm:pt>
    <dgm:pt modelId="{47AAFD45-00FE-45D0-8077-C8AA6FF24366}" type="pres">
      <dgm:prSet presAssocID="{ADA3C941-79B7-4986-B8A6-08AA5DD9D021}" presName="linNode" presStyleCnt="0"/>
      <dgm:spPr/>
    </dgm:pt>
    <dgm:pt modelId="{573FF4CD-85E3-472A-99EF-C3636075CE8B}" type="pres">
      <dgm:prSet presAssocID="{ADA3C941-79B7-4986-B8A6-08AA5DD9D021}" presName="parentShp" presStyleLbl="node1" presStyleIdx="3" presStyleCnt="4" custScaleX="46480" custScaleY="76831" custLinFactNeighborX="2243" custLinFactNeighborY="760">
        <dgm:presLayoutVars>
          <dgm:bulletEnabled val="1"/>
        </dgm:presLayoutVars>
      </dgm:prSet>
      <dgm:spPr/>
    </dgm:pt>
    <dgm:pt modelId="{E7F95397-A7F4-4FD4-B2AA-6AA149757C24}" type="pres">
      <dgm:prSet presAssocID="{ADA3C941-79B7-4986-B8A6-08AA5DD9D021}" presName="childShp" presStyleLbl="bgAccFollowNode1" presStyleIdx="3" presStyleCnt="4" custScaleX="104360">
        <dgm:presLayoutVars>
          <dgm:bulletEnabled val="1"/>
        </dgm:presLayoutVars>
      </dgm:prSet>
      <dgm:spPr>
        <a:xfrm>
          <a:off x="3841369" y="3338717"/>
          <a:ext cx="6309360" cy="1011346"/>
        </a:xfrm>
        <a:prstGeom prst="rightArrow">
          <a:avLst>
            <a:gd name="adj1" fmla="val 75000"/>
            <a:gd name="adj2" fmla="val 50000"/>
          </a:avLst>
        </a:prstGeom>
      </dgm:spPr>
    </dgm:pt>
  </dgm:ptLst>
  <dgm:cxnLst>
    <dgm:cxn modelId="{A7A35201-6013-4D91-9511-8503F4068B98}" srcId="{686E8DB3-821B-46AF-98DA-34E3E55FE61B}" destId="{8B6526CA-0D95-4EC8-AB0F-3102B8BC5BBC}" srcOrd="0" destOrd="0" parTransId="{05B4C74B-02C2-4EB7-A6BD-23C0760D4ED9}" sibTransId="{7EC83678-2E28-4AAC-A3AD-9D64C3936831}"/>
    <dgm:cxn modelId="{F4C6CC0E-4DA1-468E-966A-90749CC5CFF5}" type="presOf" srcId="{5FECA49E-66EE-4DFB-8AEF-D4FB59DC9A5E}" destId="{A9FAD351-D6A9-4760-84FB-789D92A334FA}" srcOrd="0" destOrd="0" presId="urn:microsoft.com/office/officeart/2005/8/layout/vList6"/>
    <dgm:cxn modelId="{8D504628-6D5E-49E1-B301-AD2DA912EA22}" srcId="{0D50BE3F-006B-47C1-83D2-0CD6BABB5B0D}" destId="{ADA3C941-79B7-4986-B8A6-08AA5DD9D021}" srcOrd="3" destOrd="0" parTransId="{0FEE6E77-AB40-4588-90EC-9398F6AADEA7}" sibTransId="{D182F255-F0A5-4A8C-9DD2-179C8EFE8648}"/>
    <dgm:cxn modelId="{68A92839-86D8-4207-974D-31EEC4204CA8}" type="presOf" srcId="{3FD28A29-0217-43A6-A2AE-21D13230B8D6}" destId="{8954082D-1EB0-4955-9F4C-238DA50D811C}" srcOrd="0" destOrd="0" presId="urn:microsoft.com/office/officeart/2005/8/layout/vList6"/>
    <dgm:cxn modelId="{14223F5F-9D3E-4630-8ADF-B118CBF7D309}" type="presOf" srcId="{ADA3C941-79B7-4986-B8A6-08AA5DD9D021}" destId="{573FF4CD-85E3-472A-99EF-C3636075CE8B}" srcOrd="0" destOrd="0" presId="urn:microsoft.com/office/officeart/2005/8/layout/vList6"/>
    <dgm:cxn modelId="{98D21649-A58A-48F4-81DA-447DB53B210C}" srcId="{42A1ACD1-EF25-42CF-8D39-4C822DDA85AF}" destId="{5FECA49E-66EE-4DFB-8AEF-D4FB59DC9A5E}" srcOrd="0" destOrd="0" parTransId="{E297E83E-43FB-41A6-8104-A18090813811}" sibTransId="{37EA209C-9CC0-485E-B4DB-E47CF7800492}"/>
    <dgm:cxn modelId="{09907452-78CF-4931-827C-BE306FC6F665}" type="presOf" srcId="{0D50BE3F-006B-47C1-83D2-0CD6BABB5B0D}" destId="{91767AAF-BCC9-4B0D-AF43-BF9E90F747D1}" srcOrd="0" destOrd="0" presId="urn:microsoft.com/office/officeart/2005/8/layout/vList6"/>
    <dgm:cxn modelId="{07587957-294B-4301-B290-7D43597045D2}" srcId="{ADA3C941-79B7-4986-B8A6-08AA5DD9D021}" destId="{4F9EC2E5-1FF2-49AE-B8B8-D384BAE93630}" srcOrd="0" destOrd="0" parTransId="{AD2EE66E-F998-40EA-831A-D4C375F0697B}" sibTransId="{DA95F536-FDAF-4229-9DA1-4F4EC01417C6}"/>
    <dgm:cxn modelId="{2DA3877A-7E29-4656-B711-912E470F87B6}" type="presOf" srcId="{42A1ACD1-EF25-42CF-8D39-4C822DDA85AF}" destId="{FCFB1AE6-FA4C-46A7-A8C8-97E7A60E93C1}" srcOrd="0" destOrd="0" presId="urn:microsoft.com/office/officeart/2005/8/layout/vList6"/>
    <dgm:cxn modelId="{12790182-D362-49AB-8F69-DF9BB2FA5ACF}" type="presOf" srcId="{8B6526CA-0D95-4EC8-AB0F-3102B8BC5BBC}" destId="{D90CDDF7-05B2-47E4-8019-F218CD16BC06}" srcOrd="0" destOrd="0" presId="urn:microsoft.com/office/officeart/2005/8/layout/vList6"/>
    <dgm:cxn modelId="{70950887-43C0-4942-810B-AE662ED4945A}" srcId="{0D50BE3F-006B-47C1-83D2-0CD6BABB5B0D}" destId="{42A1ACD1-EF25-42CF-8D39-4C822DDA85AF}" srcOrd="2" destOrd="0" parTransId="{F5EE7995-CAEA-4321-8F30-93C29048F725}" sibTransId="{C930AB1D-701D-43C0-927A-8A646B2EE178}"/>
    <dgm:cxn modelId="{E1B2F4BA-84F5-43CF-BB24-A3BF88FE0D5D}" type="presOf" srcId="{4FF71B71-60F1-45E8-9588-3077C3433F35}" destId="{D76B366C-3E79-43F2-8DE6-4F1395FCA18B}" srcOrd="0" destOrd="0" presId="urn:microsoft.com/office/officeart/2005/8/layout/vList6"/>
    <dgm:cxn modelId="{22EE46C3-A809-4920-A25A-24C00BEC9516}" type="presOf" srcId="{4F9EC2E5-1FF2-49AE-B8B8-D384BAE93630}" destId="{E7F95397-A7F4-4FD4-B2AA-6AA149757C24}" srcOrd="0" destOrd="0" presId="urn:microsoft.com/office/officeart/2005/8/layout/vList6"/>
    <dgm:cxn modelId="{19BA64C4-A073-4A9A-B100-58C76C1B2059}" type="presOf" srcId="{686E8DB3-821B-46AF-98DA-34E3E55FE61B}" destId="{AE013FEE-560C-474B-B674-015E144891E4}" srcOrd="0" destOrd="0" presId="urn:microsoft.com/office/officeart/2005/8/layout/vList6"/>
    <dgm:cxn modelId="{4B117ECA-8E15-437A-BC27-C100E5AEF137}" srcId="{0D50BE3F-006B-47C1-83D2-0CD6BABB5B0D}" destId="{3FD28A29-0217-43A6-A2AE-21D13230B8D6}" srcOrd="0" destOrd="0" parTransId="{FB026B34-D3E2-40C9-B1C9-358F3285827B}" sibTransId="{38F1F567-460F-486F-BF97-5BB33DE2EDF2}"/>
    <dgm:cxn modelId="{361947D4-C84D-4CDB-9076-C368FF448E85}" srcId="{0D50BE3F-006B-47C1-83D2-0CD6BABB5B0D}" destId="{686E8DB3-821B-46AF-98DA-34E3E55FE61B}" srcOrd="1" destOrd="0" parTransId="{A85A9AD8-65AD-4EB9-A409-796BAA6FEC9E}" sibTransId="{F1395A48-7CAD-4FBB-90E8-856E58C2155E}"/>
    <dgm:cxn modelId="{C786A8E6-8B11-4DBF-9E5F-D87FD5532F20}" srcId="{3FD28A29-0217-43A6-A2AE-21D13230B8D6}" destId="{4FF71B71-60F1-45E8-9588-3077C3433F35}" srcOrd="0" destOrd="0" parTransId="{7ED1FAD2-3AC3-47DD-B877-A790A4D7A5E3}" sibTransId="{7897AB8F-346D-4C8D-97B8-CE9E867892AE}"/>
    <dgm:cxn modelId="{AFC1B75B-183D-4B8F-94ED-06A1E79DC308}" type="presParOf" srcId="{91767AAF-BCC9-4B0D-AF43-BF9E90F747D1}" destId="{5DADED7E-63B6-427C-BBF0-1C518C5D4B6A}" srcOrd="0" destOrd="0" presId="urn:microsoft.com/office/officeart/2005/8/layout/vList6"/>
    <dgm:cxn modelId="{944A8F1B-56BB-4245-B913-76207CE503D3}" type="presParOf" srcId="{5DADED7E-63B6-427C-BBF0-1C518C5D4B6A}" destId="{8954082D-1EB0-4955-9F4C-238DA50D811C}" srcOrd="0" destOrd="0" presId="urn:microsoft.com/office/officeart/2005/8/layout/vList6"/>
    <dgm:cxn modelId="{81E54189-1C8D-48E7-8FD2-3E4C3D1C8FE6}" type="presParOf" srcId="{5DADED7E-63B6-427C-BBF0-1C518C5D4B6A}" destId="{D76B366C-3E79-43F2-8DE6-4F1395FCA18B}" srcOrd="1" destOrd="0" presId="urn:microsoft.com/office/officeart/2005/8/layout/vList6"/>
    <dgm:cxn modelId="{6E0FE763-A18D-4479-B547-A4EE4FF8C2C4}" type="presParOf" srcId="{91767AAF-BCC9-4B0D-AF43-BF9E90F747D1}" destId="{3A1CA2EA-43BF-4D5C-89A0-CE4AD1A89BF0}" srcOrd="1" destOrd="0" presId="urn:microsoft.com/office/officeart/2005/8/layout/vList6"/>
    <dgm:cxn modelId="{59E9832A-44CE-448E-996D-2021CB129A3A}" type="presParOf" srcId="{91767AAF-BCC9-4B0D-AF43-BF9E90F747D1}" destId="{B772E8E5-FAA9-4B63-92F3-49DEBB236D5A}" srcOrd="2" destOrd="0" presId="urn:microsoft.com/office/officeart/2005/8/layout/vList6"/>
    <dgm:cxn modelId="{9935D7FB-512F-4C33-867F-8F90BB07A82F}" type="presParOf" srcId="{B772E8E5-FAA9-4B63-92F3-49DEBB236D5A}" destId="{AE013FEE-560C-474B-B674-015E144891E4}" srcOrd="0" destOrd="0" presId="urn:microsoft.com/office/officeart/2005/8/layout/vList6"/>
    <dgm:cxn modelId="{525A3CBA-957E-4EA3-9E4E-F125FF6710E4}" type="presParOf" srcId="{B772E8E5-FAA9-4B63-92F3-49DEBB236D5A}" destId="{D90CDDF7-05B2-47E4-8019-F218CD16BC06}" srcOrd="1" destOrd="0" presId="urn:microsoft.com/office/officeart/2005/8/layout/vList6"/>
    <dgm:cxn modelId="{278AB60A-6C08-4614-99CD-A1CA44810BFD}" type="presParOf" srcId="{91767AAF-BCC9-4B0D-AF43-BF9E90F747D1}" destId="{DAC29ADF-B2F5-4A9E-836D-AF2F4D468EAB}" srcOrd="3" destOrd="0" presId="urn:microsoft.com/office/officeart/2005/8/layout/vList6"/>
    <dgm:cxn modelId="{BF692B82-8B8F-4F57-8710-1673BAE5CD5D}" type="presParOf" srcId="{91767AAF-BCC9-4B0D-AF43-BF9E90F747D1}" destId="{35498021-E280-4417-96DF-779CE5770C40}" srcOrd="4" destOrd="0" presId="urn:microsoft.com/office/officeart/2005/8/layout/vList6"/>
    <dgm:cxn modelId="{E0B4D30F-D63A-4BD0-8359-3D4CCBE846B0}" type="presParOf" srcId="{35498021-E280-4417-96DF-779CE5770C40}" destId="{FCFB1AE6-FA4C-46A7-A8C8-97E7A60E93C1}" srcOrd="0" destOrd="0" presId="urn:microsoft.com/office/officeart/2005/8/layout/vList6"/>
    <dgm:cxn modelId="{35DF104B-B9AD-4737-A99B-07727B3E9BA9}" type="presParOf" srcId="{35498021-E280-4417-96DF-779CE5770C40}" destId="{A9FAD351-D6A9-4760-84FB-789D92A334FA}" srcOrd="1" destOrd="0" presId="urn:microsoft.com/office/officeart/2005/8/layout/vList6"/>
    <dgm:cxn modelId="{77E527E4-28FE-4134-848F-9CCDB06FA0CC}" type="presParOf" srcId="{91767AAF-BCC9-4B0D-AF43-BF9E90F747D1}" destId="{7F1A7977-7658-47C5-9793-834703D516F2}" srcOrd="5" destOrd="0" presId="urn:microsoft.com/office/officeart/2005/8/layout/vList6"/>
    <dgm:cxn modelId="{CCDD16CF-D507-4A04-B0ED-AC6F72D4F528}" type="presParOf" srcId="{91767AAF-BCC9-4B0D-AF43-BF9E90F747D1}" destId="{47AAFD45-00FE-45D0-8077-C8AA6FF24366}" srcOrd="6" destOrd="0" presId="urn:microsoft.com/office/officeart/2005/8/layout/vList6"/>
    <dgm:cxn modelId="{A6B3BED3-0428-4277-80C6-F4C5D6E408BB}" type="presParOf" srcId="{47AAFD45-00FE-45D0-8077-C8AA6FF24366}" destId="{573FF4CD-85E3-472A-99EF-C3636075CE8B}" srcOrd="0" destOrd="0" presId="urn:microsoft.com/office/officeart/2005/8/layout/vList6"/>
    <dgm:cxn modelId="{86261238-57C2-44BE-8EE7-094FC4A7518B}" type="presParOf" srcId="{47AAFD45-00FE-45D0-8077-C8AA6FF24366}" destId="{E7F95397-A7F4-4FD4-B2AA-6AA149757C2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922813-D12B-47FD-BA62-8F3C1304D97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65FFB5E-32EF-4255-B366-B14886C4D4ED}">
      <dgm:prSet/>
      <dgm:spPr/>
      <dgm:t>
        <a:bodyPr/>
        <a:lstStyle/>
        <a:p>
          <a:r>
            <a:rPr lang="en-US" dirty="0"/>
            <a:t>Only looking at one year of enrollment in dashboard and heatmap. Review Multi Year tab for more detail and trends.</a:t>
          </a:r>
        </a:p>
      </dgm:t>
    </dgm:pt>
    <dgm:pt modelId="{0B6A225F-126C-455E-B539-C6E71BAD6BCD}" type="parTrans" cxnId="{2B885FD9-59BA-444E-AF9B-C902EED3EA7C}">
      <dgm:prSet/>
      <dgm:spPr/>
      <dgm:t>
        <a:bodyPr/>
        <a:lstStyle/>
        <a:p>
          <a:endParaRPr lang="en-US"/>
        </a:p>
      </dgm:t>
    </dgm:pt>
    <dgm:pt modelId="{4501E444-6404-44FA-A7F9-C80105537286}" type="sibTrans" cxnId="{2B885FD9-59BA-444E-AF9B-C902EED3EA7C}">
      <dgm:prSet/>
      <dgm:spPr/>
      <dgm:t>
        <a:bodyPr/>
        <a:lstStyle/>
        <a:p>
          <a:endParaRPr lang="en-US"/>
        </a:p>
      </dgm:t>
    </dgm:pt>
    <dgm:pt modelId="{EDB4107B-F294-4670-A9C3-F892BD7E1D78}">
      <dgm:prSet/>
      <dgm:spPr/>
      <dgm:t>
        <a:bodyPr/>
        <a:lstStyle/>
        <a:p>
          <a:r>
            <a:rPr lang="en-US" dirty="0"/>
            <a:t>Analysis is only as good as the data reported. Bad/incorrect data = bad/incorrect analysis. We use enrolled data as base point to eliminate issues.</a:t>
          </a:r>
        </a:p>
      </dgm:t>
    </dgm:pt>
    <dgm:pt modelId="{706C7689-1D8E-4E1B-90F9-270369E82BBA}" type="parTrans" cxnId="{FEFB9297-303A-4EF9-84DA-30B904274916}">
      <dgm:prSet/>
      <dgm:spPr/>
      <dgm:t>
        <a:bodyPr/>
        <a:lstStyle/>
        <a:p>
          <a:endParaRPr lang="en-US"/>
        </a:p>
      </dgm:t>
    </dgm:pt>
    <dgm:pt modelId="{AC49BD2A-E46E-4558-BA5C-B7E7003408E2}" type="sibTrans" cxnId="{FEFB9297-303A-4EF9-84DA-30B904274916}">
      <dgm:prSet/>
      <dgm:spPr/>
      <dgm:t>
        <a:bodyPr/>
        <a:lstStyle/>
        <a:p>
          <a:endParaRPr lang="en-US"/>
        </a:p>
      </dgm:t>
    </dgm:pt>
    <dgm:pt modelId="{5D810D91-2FAA-4599-9AF7-5ED366A03321}">
      <dgm:prSet/>
      <dgm:spPr/>
      <dgm:t>
        <a:bodyPr/>
        <a:lstStyle/>
        <a:p>
          <a:r>
            <a:rPr lang="en-US" dirty="0"/>
            <a:t>N-size differs by program. Small N counts are not statistically significant. Don’t make assumptions.</a:t>
          </a:r>
        </a:p>
      </dgm:t>
    </dgm:pt>
    <dgm:pt modelId="{EB8C20E6-12E8-4379-8150-B7D0BEB0598E}" type="parTrans" cxnId="{63B51B00-E6FC-478C-91BD-4767DAB0295C}">
      <dgm:prSet/>
      <dgm:spPr/>
      <dgm:t>
        <a:bodyPr/>
        <a:lstStyle/>
        <a:p>
          <a:endParaRPr lang="en-US"/>
        </a:p>
      </dgm:t>
    </dgm:pt>
    <dgm:pt modelId="{92B7556B-8B51-479A-BA1E-7C2C3C0DA65F}" type="sibTrans" cxnId="{63B51B00-E6FC-478C-91BD-4767DAB0295C}">
      <dgm:prSet/>
      <dgm:spPr/>
      <dgm:t>
        <a:bodyPr/>
        <a:lstStyle/>
        <a:p>
          <a:endParaRPr lang="en-US"/>
        </a:p>
      </dgm:t>
    </dgm:pt>
    <dgm:pt modelId="{85877A05-BC66-41BD-B278-664021B08FC7}">
      <dgm:prSet/>
      <dgm:spPr/>
      <dgm:t>
        <a:bodyPr/>
        <a:lstStyle/>
        <a:p>
          <a:r>
            <a:rPr lang="en-US" dirty="0"/>
            <a:t>Comparison populations for districts may be different than individual schools. May need to modify if you have big demographic differences. </a:t>
          </a:r>
        </a:p>
      </dgm:t>
    </dgm:pt>
    <dgm:pt modelId="{928875AF-3343-4995-A0D3-703F9D30DCA5}" type="parTrans" cxnId="{50078CF4-3C09-4EB8-B6B6-E75DD7E084A5}">
      <dgm:prSet/>
      <dgm:spPr/>
      <dgm:t>
        <a:bodyPr/>
        <a:lstStyle/>
        <a:p>
          <a:endParaRPr lang="en-US"/>
        </a:p>
      </dgm:t>
    </dgm:pt>
    <dgm:pt modelId="{F6F7199D-EE41-48CA-BA3A-14FAE416A51F}" type="sibTrans" cxnId="{50078CF4-3C09-4EB8-B6B6-E75DD7E084A5}">
      <dgm:prSet/>
      <dgm:spPr/>
      <dgm:t>
        <a:bodyPr/>
        <a:lstStyle/>
        <a:p>
          <a:endParaRPr lang="en-US"/>
        </a:p>
      </dgm:t>
    </dgm:pt>
    <dgm:pt modelId="{2E742C20-89EA-4BC5-A32B-E85B05BBA900}">
      <dgm:prSet/>
      <dgm:spPr/>
      <dgm:t>
        <a:bodyPr/>
        <a:lstStyle/>
        <a:p>
          <a:r>
            <a:rPr lang="en-US" dirty="0"/>
            <a:t>Gather all perspectives before making assumptions about root causes for variances.</a:t>
          </a:r>
        </a:p>
      </dgm:t>
    </dgm:pt>
    <dgm:pt modelId="{EE25A015-6AEE-4B47-B66E-A005142E6153}" type="parTrans" cxnId="{F45D1515-ED9C-45E7-96BD-9716CF735A70}">
      <dgm:prSet/>
      <dgm:spPr/>
      <dgm:t>
        <a:bodyPr/>
        <a:lstStyle/>
        <a:p>
          <a:endParaRPr lang="en-US"/>
        </a:p>
      </dgm:t>
    </dgm:pt>
    <dgm:pt modelId="{A9074F9D-057A-44F2-9707-95A5DB561A2E}" type="sibTrans" cxnId="{F45D1515-ED9C-45E7-96BD-9716CF735A70}">
      <dgm:prSet/>
      <dgm:spPr/>
      <dgm:t>
        <a:bodyPr/>
        <a:lstStyle/>
        <a:p>
          <a:endParaRPr lang="en-US"/>
        </a:p>
      </dgm:t>
    </dgm:pt>
    <dgm:pt modelId="{E5A82DC4-565A-4BFF-947E-343F44CB545D}" type="pres">
      <dgm:prSet presAssocID="{32922813-D12B-47FD-BA62-8F3C1304D97B}" presName="root" presStyleCnt="0">
        <dgm:presLayoutVars>
          <dgm:dir/>
          <dgm:resizeHandles val="exact"/>
        </dgm:presLayoutVars>
      </dgm:prSet>
      <dgm:spPr/>
    </dgm:pt>
    <dgm:pt modelId="{64275C6B-C801-4B65-A14E-F67E35798274}" type="pres">
      <dgm:prSet presAssocID="{665FFB5E-32EF-4255-B366-B14886C4D4ED}" presName="compNode" presStyleCnt="0"/>
      <dgm:spPr/>
    </dgm:pt>
    <dgm:pt modelId="{00C7E9DF-2D8E-4D59-A029-34430EB183F5}" type="pres">
      <dgm:prSet presAssocID="{665FFB5E-32EF-4255-B366-B14886C4D4ED}" presName="bgRect" presStyleLbl="bgShp" presStyleIdx="0" presStyleCnt="5" custLinFactNeighborY="-1443"/>
      <dgm:spPr/>
    </dgm:pt>
    <dgm:pt modelId="{A5429E85-21F0-42B7-BF8C-C133ABFA52CD}" type="pres">
      <dgm:prSet presAssocID="{665FFB5E-32EF-4255-B366-B14886C4D4E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06B643B8-380B-456C-A129-722EDE6BF6D8}" type="pres">
      <dgm:prSet presAssocID="{665FFB5E-32EF-4255-B366-B14886C4D4ED}" presName="spaceRect" presStyleCnt="0"/>
      <dgm:spPr/>
    </dgm:pt>
    <dgm:pt modelId="{A2912ECA-B01C-494D-9EBA-CB7C681E778B}" type="pres">
      <dgm:prSet presAssocID="{665FFB5E-32EF-4255-B366-B14886C4D4ED}" presName="parTx" presStyleLbl="revTx" presStyleIdx="0" presStyleCnt="5" custLinFactNeighborX="0" custLinFactNeighborY="11648">
        <dgm:presLayoutVars>
          <dgm:chMax val="0"/>
          <dgm:chPref val="0"/>
        </dgm:presLayoutVars>
      </dgm:prSet>
      <dgm:spPr/>
    </dgm:pt>
    <dgm:pt modelId="{E8B59D91-873F-42D0-99E3-1AF8A55AD0D6}" type="pres">
      <dgm:prSet presAssocID="{4501E444-6404-44FA-A7F9-C80105537286}" presName="sibTrans" presStyleCnt="0"/>
      <dgm:spPr/>
    </dgm:pt>
    <dgm:pt modelId="{49A24009-7968-4714-AFF1-87B6468EA528}" type="pres">
      <dgm:prSet presAssocID="{EDB4107B-F294-4670-A9C3-F892BD7E1D78}" presName="compNode" presStyleCnt="0"/>
      <dgm:spPr/>
    </dgm:pt>
    <dgm:pt modelId="{38D51010-7B44-485D-9B93-9FCB2D14C83E}" type="pres">
      <dgm:prSet presAssocID="{EDB4107B-F294-4670-A9C3-F892BD7E1D78}" presName="bgRect" presStyleLbl="bgShp" presStyleIdx="1" presStyleCnt="5" custLinFactNeighborY="2330"/>
      <dgm:spPr/>
    </dgm:pt>
    <dgm:pt modelId="{9A835D5F-8D26-4B59-85DC-F53969312FAA}" type="pres">
      <dgm:prSet presAssocID="{EDB4107B-F294-4670-A9C3-F892BD7E1D7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4A3BB91F-1B74-46E4-828F-5A9082B42368}" type="pres">
      <dgm:prSet presAssocID="{EDB4107B-F294-4670-A9C3-F892BD7E1D78}" presName="spaceRect" presStyleCnt="0"/>
      <dgm:spPr/>
    </dgm:pt>
    <dgm:pt modelId="{C0D18857-830F-4625-8C74-CA93E00A7FF1}" type="pres">
      <dgm:prSet presAssocID="{EDB4107B-F294-4670-A9C3-F892BD7E1D78}" presName="parTx" presStyleLbl="revTx" presStyleIdx="1" presStyleCnt="5">
        <dgm:presLayoutVars>
          <dgm:chMax val="0"/>
          <dgm:chPref val="0"/>
        </dgm:presLayoutVars>
      </dgm:prSet>
      <dgm:spPr/>
    </dgm:pt>
    <dgm:pt modelId="{DF650923-39E7-4CD9-9E2E-3A8F0B397A88}" type="pres">
      <dgm:prSet presAssocID="{AC49BD2A-E46E-4558-BA5C-B7E7003408E2}" presName="sibTrans" presStyleCnt="0"/>
      <dgm:spPr/>
    </dgm:pt>
    <dgm:pt modelId="{303ED1A9-8850-4178-A685-30B75F86E9A7}" type="pres">
      <dgm:prSet presAssocID="{5D810D91-2FAA-4599-9AF7-5ED366A03321}" presName="compNode" presStyleCnt="0"/>
      <dgm:spPr/>
    </dgm:pt>
    <dgm:pt modelId="{0B835694-0E0C-4934-8523-C55CC924DBE9}" type="pres">
      <dgm:prSet presAssocID="{5D810D91-2FAA-4599-9AF7-5ED366A03321}" presName="bgRect" presStyleLbl="bgShp" presStyleIdx="2" presStyleCnt="5"/>
      <dgm:spPr/>
    </dgm:pt>
    <dgm:pt modelId="{8DE4C177-8081-400B-B762-F6C96173F1B2}" type="pres">
      <dgm:prSet presAssocID="{5D810D91-2FAA-4599-9AF7-5ED366A0332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spital"/>
        </a:ext>
      </dgm:extLst>
    </dgm:pt>
    <dgm:pt modelId="{91F29648-4422-4772-BFBF-3C0117C3C6A4}" type="pres">
      <dgm:prSet presAssocID="{5D810D91-2FAA-4599-9AF7-5ED366A03321}" presName="spaceRect" presStyleCnt="0"/>
      <dgm:spPr/>
    </dgm:pt>
    <dgm:pt modelId="{DC4D3B50-54C1-437A-843C-F1777884A33D}" type="pres">
      <dgm:prSet presAssocID="{5D810D91-2FAA-4599-9AF7-5ED366A03321}" presName="parTx" presStyleLbl="revTx" presStyleIdx="2" presStyleCnt="5">
        <dgm:presLayoutVars>
          <dgm:chMax val="0"/>
          <dgm:chPref val="0"/>
        </dgm:presLayoutVars>
      </dgm:prSet>
      <dgm:spPr/>
    </dgm:pt>
    <dgm:pt modelId="{0A5A42EC-488E-4545-BF58-487762942E55}" type="pres">
      <dgm:prSet presAssocID="{92B7556B-8B51-479A-BA1E-7C2C3C0DA65F}" presName="sibTrans" presStyleCnt="0"/>
      <dgm:spPr/>
    </dgm:pt>
    <dgm:pt modelId="{5907B7CA-ACFD-4625-9F0A-8D4C4F07D75D}" type="pres">
      <dgm:prSet presAssocID="{85877A05-BC66-41BD-B278-664021B08FC7}" presName="compNode" presStyleCnt="0"/>
      <dgm:spPr/>
    </dgm:pt>
    <dgm:pt modelId="{0B27E64D-86D3-406C-8C83-F9E042AB10FA}" type="pres">
      <dgm:prSet presAssocID="{85877A05-BC66-41BD-B278-664021B08FC7}" presName="bgRect" presStyleLbl="bgShp" presStyleIdx="3" presStyleCnt="5"/>
      <dgm:spPr/>
    </dgm:pt>
    <dgm:pt modelId="{4A5117DF-C48E-4FAE-B312-5B21F491E702}" type="pres">
      <dgm:prSet presAssocID="{85877A05-BC66-41BD-B278-664021B08FC7}" presName="iconRect" presStyleLbl="node1" presStyleIdx="3" presStyleCnt="5" custScaleX="96601" custScaleY="97389" custLinFactY="100000" custLinFactNeighborX="0" custLinFactNeighborY="13124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A28523FA-F5FE-4AEE-A32A-DEFDB276E74F}" type="pres">
      <dgm:prSet presAssocID="{85877A05-BC66-41BD-B278-664021B08FC7}" presName="spaceRect" presStyleCnt="0"/>
      <dgm:spPr/>
    </dgm:pt>
    <dgm:pt modelId="{71ECFA80-0991-477D-AD7F-C5318A947AFE}" type="pres">
      <dgm:prSet presAssocID="{85877A05-BC66-41BD-B278-664021B08FC7}" presName="parTx" presStyleLbl="revTx" presStyleIdx="3" presStyleCnt="5">
        <dgm:presLayoutVars>
          <dgm:chMax val="0"/>
          <dgm:chPref val="0"/>
        </dgm:presLayoutVars>
      </dgm:prSet>
      <dgm:spPr/>
    </dgm:pt>
    <dgm:pt modelId="{BAB5CF8A-A03D-4724-8B54-78C5F5B6EC46}" type="pres">
      <dgm:prSet presAssocID="{F6F7199D-EE41-48CA-BA3A-14FAE416A51F}" presName="sibTrans" presStyleCnt="0"/>
      <dgm:spPr/>
    </dgm:pt>
    <dgm:pt modelId="{BC3D4480-AE2B-4D14-A9B1-07338748D08D}" type="pres">
      <dgm:prSet presAssocID="{2E742C20-89EA-4BC5-A32B-E85B05BBA900}" presName="compNode" presStyleCnt="0"/>
      <dgm:spPr/>
    </dgm:pt>
    <dgm:pt modelId="{C4EF4BB5-8910-4F97-9657-1B61E86AD82D}" type="pres">
      <dgm:prSet presAssocID="{2E742C20-89EA-4BC5-A32B-E85B05BBA900}" presName="bgRect" presStyleLbl="bgShp" presStyleIdx="4" presStyleCnt="5" custScaleX="100000" custLinFactNeighborY="470"/>
      <dgm:spPr/>
    </dgm:pt>
    <dgm:pt modelId="{8AABCA9B-F4B2-4B91-8AAF-482DA3FA9BA9}" type="pres">
      <dgm:prSet presAssocID="{2E742C20-89EA-4BC5-A32B-E85B05BBA900}" presName="iconRect" presStyleLbl="node1" presStyleIdx="4" presStyleCnt="5" custLinFactY="-100000" custLinFactNeighborX="-4236" custLinFactNeighborY="-12449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rning"/>
        </a:ext>
      </dgm:extLst>
    </dgm:pt>
    <dgm:pt modelId="{30D959CA-AEAD-4F5C-8559-A72A68F8A525}" type="pres">
      <dgm:prSet presAssocID="{2E742C20-89EA-4BC5-A32B-E85B05BBA900}" presName="spaceRect" presStyleCnt="0"/>
      <dgm:spPr/>
    </dgm:pt>
    <dgm:pt modelId="{70AC9AE9-23A6-4A8F-A777-BAB5CF6AFCED}" type="pres">
      <dgm:prSet presAssocID="{2E742C20-89EA-4BC5-A32B-E85B05BBA900}" presName="parTx" presStyleLbl="revTx" presStyleIdx="4" presStyleCnt="5">
        <dgm:presLayoutVars>
          <dgm:chMax val="0"/>
          <dgm:chPref val="0"/>
        </dgm:presLayoutVars>
      </dgm:prSet>
      <dgm:spPr/>
    </dgm:pt>
  </dgm:ptLst>
  <dgm:cxnLst>
    <dgm:cxn modelId="{63B51B00-E6FC-478C-91BD-4767DAB0295C}" srcId="{32922813-D12B-47FD-BA62-8F3C1304D97B}" destId="{5D810D91-2FAA-4599-9AF7-5ED366A03321}" srcOrd="2" destOrd="0" parTransId="{EB8C20E6-12E8-4379-8150-B7D0BEB0598E}" sibTransId="{92B7556B-8B51-479A-BA1E-7C2C3C0DA65F}"/>
    <dgm:cxn modelId="{85B87B04-909F-422C-BD01-FB740ECA39AC}" type="presOf" srcId="{665FFB5E-32EF-4255-B366-B14886C4D4ED}" destId="{A2912ECA-B01C-494D-9EBA-CB7C681E778B}" srcOrd="0" destOrd="0" presId="urn:microsoft.com/office/officeart/2018/2/layout/IconVerticalSolidList"/>
    <dgm:cxn modelId="{F45D1515-ED9C-45E7-96BD-9716CF735A70}" srcId="{32922813-D12B-47FD-BA62-8F3C1304D97B}" destId="{2E742C20-89EA-4BC5-A32B-E85B05BBA900}" srcOrd="4" destOrd="0" parTransId="{EE25A015-6AEE-4B47-B66E-A005142E6153}" sibTransId="{A9074F9D-057A-44F2-9707-95A5DB561A2E}"/>
    <dgm:cxn modelId="{B3228C39-B3FF-4F81-9241-B4088493266E}" type="presOf" srcId="{5D810D91-2FAA-4599-9AF7-5ED366A03321}" destId="{DC4D3B50-54C1-437A-843C-F1777884A33D}" srcOrd="0" destOrd="0" presId="urn:microsoft.com/office/officeart/2018/2/layout/IconVerticalSolidList"/>
    <dgm:cxn modelId="{F2919769-A5C1-47C1-B845-AE355CB91173}" type="presOf" srcId="{32922813-D12B-47FD-BA62-8F3C1304D97B}" destId="{E5A82DC4-565A-4BFF-947E-343F44CB545D}" srcOrd="0" destOrd="0" presId="urn:microsoft.com/office/officeart/2018/2/layout/IconVerticalSolidList"/>
    <dgm:cxn modelId="{C4EF817E-9753-4B73-A9CA-D0D73D828A80}" type="presOf" srcId="{85877A05-BC66-41BD-B278-664021B08FC7}" destId="{71ECFA80-0991-477D-AD7F-C5318A947AFE}" srcOrd="0" destOrd="0" presId="urn:microsoft.com/office/officeart/2018/2/layout/IconVerticalSolidList"/>
    <dgm:cxn modelId="{FEFB9297-303A-4EF9-84DA-30B904274916}" srcId="{32922813-D12B-47FD-BA62-8F3C1304D97B}" destId="{EDB4107B-F294-4670-A9C3-F892BD7E1D78}" srcOrd="1" destOrd="0" parTransId="{706C7689-1D8E-4E1B-90F9-270369E82BBA}" sibTransId="{AC49BD2A-E46E-4558-BA5C-B7E7003408E2}"/>
    <dgm:cxn modelId="{09D100BB-3645-47AC-91E8-54E47E99C73E}" type="presOf" srcId="{2E742C20-89EA-4BC5-A32B-E85B05BBA900}" destId="{70AC9AE9-23A6-4A8F-A777-BAB5CF6AFCED}" srcOrd="0" destOrd="0" presId="urn:microsoft.com/office/officeart/2018/2/layout/IconVerticalSolidList"/>
    <dgm:cxn modelId="{2B885FD9-59BA-444E-AF9B-C902EED3EA7C}" srcId="{32922813-D12B-47FD-BA62-8F3C1304D97B}" destId="{665FFB5E-32EF-4255-B366-B14886C4D4ED}" srcOrd="0" destOrd="0" parTransId="{0B6A225F-126C-455E-B539-C6E71BAD6BCD}" sibTransId="{4501E444-6404-44FA-A7F9-C80105537286}"/>
    <dgm:cxn modelId="{87681CE5-97D0-4072-A044-4DBC5AE802CF}" type="presOf" srcId="{EDB4107B-F294-4670-A9C3-F892BD7E1D78}" destId="{C0D18857-830F-4625-8C74-CA93E00A7FF1}" srcOrd="0" destOrd="0" presId="urn:microsoft.com/office/officeart/2018/2/layout/IconVerticalSolidList"/>
    <dgm:cxn modelId="{50078CF4-3C09-4EB8-B6B6-E75DD7E084A5}" srcId="{32922813-D12B-47FD-BA62-8F3C1304D97B}" destId="{85877A05-BC66-41BD-B278-664021B08FC7}" srcOrd="3" destOrd="0" parTransId="{928875AF-3343-4995-A0D3-703F9D30DCA5}" sibTransId="{F6F7199D-EE41-48CA-BA3A-14FAE416A51F}"/>
    <dgm:cxn modelId="{832BA51A-E253-4EC9-9653-2655CE381836}" type="presParOf" srcId="{E5A82DC4-565A-4BFF-947E-343F44CB545D}" destId="{64275C6B-C801-4B65-A14E-F67E35798274}" srcOrd="0" destOrd="0" presId="urn:microsoft.com/office/officeart/2018/2/layout/IconVerticalSolidList"/>
    <dgm:cxn modelId="{26AD168E-6FF0-4DA5-ABB7-B9A10EC2417D}" type="presParOf" srcId="{64275C6B-C801-4B65-A14E-F67E35798274}" destId="{00C7E9DF-2D8E-4D59-A029-34430EB183F5}" srcOrd="0" destOrd="0" presId="urn:microsoft.com/office/officeart/2018/2/layout/IconVerticalSolidList"/>
    <dgm:cxn modelId="{43E0DB80-4614-423F-BC13-0001AE4671C5}" type="presParOf" srcId="{64275C6B-C801-4B65-A14E-F67E35798274}" destId="{A5429E85-21F0-42B7-BF8C-C133ABFA52CD}" srcOrd="1" destOrd="0" presId="urn:microsoft.com/office/officeart/2018/2/layout/IconVerticalSolidList"/>
    <dgm:cxn modelId="{D1BE8D32-6EBD-422F-BF69-6345ACFC6CCD}" type="presParOf" srcId="{64275C6B-C801-4B65-A14E-F67E35798274}" destId="{06B643B8-380B-456C-A129-722EDE6BF6D8}" srcOrd="2" destOrd="0" presId="urn:microsoft.com/office/officeart/2018/2/layout/IconVerticalSolidList"/>
    <dgm:cxn modelId="{E53B9627-B2DC-4228-88EC-3044B6C46D6F}" type="presParOf" srcId="{64275C6B-C801-4B65-A14E-F67E35798274}" destId="{A2912ECA-B01C-494D-9EBA-CB7C681E778B}" srcOrd="3" destOrd="0" presId="urn:microsoft.com/office/officeart/2018/2/layout/IconVerticalSolidList"/>
    <dgm:cxn modelId="{F1A6AA68-EE02-4FD6-A596-79DFF85319DE}" type="presParOf" srcId="{E5A82DC4-565A-4BFF-947E-343F44CB545D}" destId="{E8B59D91-873F-42D0-99E3-1AF8A55AD0D6}" srcOrd="1" destOrd="0" presId="urn:microsoft.com/office/officeart/2018/2/layout/IconVerticalSolidList"/>
    <dgm:cxn modelId="{ED9ACD2E-5870-4AC2-9076-0D5F701F82D8}" type="presParOf" srcId="{E5A82DC4-565A-4BFF-947E-343F44CB545D}" destId="{49A24009-7968-4714-AFF1-87B6468EA528}" srcOrd="2" destOrd="0" presId="urn:microsoft.com/office/officeart/2018/2/layout/IconVerticalSolidList"/>
    <dgm:cxn modelId="{D585D79D-4F6B-43A0-B9B3-9E8E51BA427A}" type="presParOf" srcId="{49A24009-7968-4714-AFF1-87B6468EA528}" destId="{38D51010-7B44-485D-9B93-9FCB2D14C83E}" srcOrd="0" destOrd="0" presId="urn:microsoft.com/office/officeart/2018/2/layout/IconVerticalSolidList"/>
    <dgm:cxn modelId="{01358FA4-7A98-4D96-8F8F-49440D8CC1D5}" type="presParOf" srcId="{49A24009-7968-4714-AFF1-87B6468EA528}" destId="{9A835D5F-8D26-4B59-85DC-F53969312FAA}" srcOrd="1" destOrd="0" presId="urn:microsoft.com/office/officeart/2018/2/layout/IconVerticalSolidList"/>
    <dgm:cxn modelId="{6F588A93-5B99-4AF0-B7E1-02E6A0B4BFF5}" type="presParOf" srcId="{49A24009-7968-4714-AFF1-87B6468EA528}" destId="{4A3BB91F-1B74-46E4-828F-5A9082B42368}" srcOrd="2" destOrd="0" presId="urn:microsoft.com/office/officeart/2018/2/layout/IconVerticalSolidList"/>
    <dgm:cxn modelId="{486F0B5E-9298-4DF7-89CB-989D59BAF30B}" type="presParOf" srcId="{49A24009-7968-4714-AFF1-87B6468EA528}" destId="{C0D18857-830F-4625-8C74-CA93E00A7FF1}" srcOrd="3" destOrd="0" presId="urn:microsoft.com/office/officeart/2018/2/layout/IconVerticalSolidList"/>
    <dgm:cxn modelId="{1B8D51D7-CCFA-4F11-93B8-864B846080A0}" type="presParOf" srcId="{E5A82DC4-565A-4BFF-947E-343F44CB545D}" destId="{DF650923-39E7-4CD9-9E2E-3A8F0B397A88}" srcOrd="3" destOrd="0" presId="urn:microsoft.com/office/officeart/2018/2/layout/IconVerticalSolidList"/>
    <dgm:cxn modelId="{44E36331-3466-4012-A3B9-0245E3F7814A}" type="presParOf" srcId="{E5A82DC4-565A-4BFF-947E-343F44CB545D}" destId="{303ED1A9-8850-4178-A685-30B75F86E9A7}" srcOrd="4" destOrd="0" presId="urn:microsoft.com/office/officeart/2018/2/layout/IconVerticalSolidList"/>
    <dgm:cxn modelId="{46D00640-F434-424E-A1AF-4F340FAA1662}" type="presParOf" srcId="{303ED1A9-8850-4178-A685-30B75F86E9A7}" destId="{0B835694-0E0C-4934-8523-C55CC924DBE9}" srcOrd="0" destOrd="0" presId="urn:microsoft.com/office/officeart/2018/2/layout/IconVerticalSolidList"/>
    <dgm:cxn modelId="{6598032F-FEAC-4834-8CB5-64E801F77E95}" type="presParOf" srcId="{303ED1A9-8850-4178-A685-30B75F86E9A7}" destId="{8DE4C177-8081-400B-B762-F6C96173F1B2}" srcOrd="1" destOrd="0" presId="urn:microsoft.com/office/officeart/2018/2/layout/IconVerticalSolidList"/>
    <dgm:cxn modelId="{2E3991F4-7D9E-4018-8577-D0D1448A81F9}" type="presParOf" srcId="{303ED1A9-8850-4178-A685-30B75F86E9A7}" destId="{91F29648-4422-4772-BFBF-3C0117C3C6A4}" srcOrd="2" destOrd="0" presId="urn:microsoft.com/office/officeart/2018/2/layout/IconVerticalSolidList"/>
    <dgm:cxn modelId="{C6970143-18C5-4A0E-A4D9-13E7FC14D509}" type="presParOf" srcId="{303ED1A9-8850-4178-A685-30B75F86E9A7}" destId="{DC4D3B50-54C1-437A-843C-F1777884A33D}" srcOrd="3" destOrd="0" presId="urn:microsoft.com/office/officeart/2018/2/layout/IconVerticalSolidList"/>
    <dgm:cxn modelId="{52B28ED1-E229-4161-994D-D0D4010B05B0}" type="presParOf" srcId="{E5A82DC4-565A-4BFF-947E-343F44CB545D}" destId="{0A5A42EC-488E-4545-BF58-487762942E55}" srcOrd="5" destOrd="0" presId="urn:microsoft.com/office/officeart/2018/2/layout/IconVerticalSolidList"/>
    <dgm:cxn modelId="{1322208E-73B1-491F-932C-4B9BC20F3ED8}" type="presParOf" srcId="{E5A82DC4-565A-4BFF-947E-343F44CB545D}" destId="{5907B7CA-ACFD-4625-9F0A-8D4C4F07D75D}" srcOrd="6" destOrd="0" presId="urn:microsoft.com/office/officeart/2018/2/layout/IconVerticalSolidList"/>
    <dgm:cxn modelId="{C2C047A7-A0CA-4B7B-80A9-25E533FB4928}" type="presParOf" srcId="{5907B7CA-ACFD-4625-9F0A-8D4C4F07D75D}" destId="{0B27E64D-86D3-406C-8C83-F9E042AB10FA}" srcOrd="0" destOrd="0" presId="urn:microsoft.com/office/officeart/2018/2/layout/IconVerticalSolidList"/>
    <dgm:cxn modelId="{A8EE463A-84C4-46EB-B90E-50F86D7F6BCE}" type="presParOf" srcId="{5907B7CA-ACFD-4625-9F0A-8D4C4F07D75D}" destId="{4A5117DF-C48E-4FAE-B312-5B21F491E702}" srcOrd="1" destOrd="0" presId="urn:microsoft.com/office/officeart/2018/2/layout/IconVerticalSolidList"/>
    <dgm:cxn modelId="{B60ACBF0-8418-4319-AB86-7BCB838C15AD}" type="presParOf" srcId="{5907B7CA-ACFD-4625-9F0A-8D4C4F07D75D}" destId="{A28523FA-F5FE-4AEE-A32A-DEFDB276E74F}" srcOrd="2" destOrd="0" presId="urn:microsoft.com/office/officeart/2018/2/layout/IconVerticalSolidList"/>
    <dgm:cxn modelId="{DEDD1DEA-1C3E-4946-A811-67FA1DD4E6A6}" type="presParOf" srcId="{5907B7CA-ACFD-4625-9F0A-8D4C4F07D75D}" destId="{71ECFA80-0991-477D-AD7F-C5318A947AFE}" srcOrd="3" destOrd="0" presId="urn:microsoft.com/office/officeart/2018/2/layout/IconVerticalSolidList"/>
    <dgm:cxn modelId="{66AF8FDD-36C2-4AC0-B92E-AF8DF0B7BF51}" type="presParOf" srcId="{E5A82DC4-565A-4BFF-947E-343F44CB545D}" destId="{BAB5CF8A-A03D-4724-8B54-78C5F5B6EC46}" srcOrd="7" destOrd="0" presId="urn:microsoft.com/office/officeart/2018/2/layout/IconVerticalSolidList"/>
    <dgm:cxn modelId="{CCE672DE-90EC-4B35-BE0C-8B996BDDE31F}" type="presParOf" srcId="{E5A82DC4-565A-4BFF-947E-343F44CB545D}" destId="{BC3D4480-AE2B-4D14-A9B1-07338748D08D}" srcOrd="8" destOrd="0" presId="urn:microsoft.com/office/officeart/2018/2/layout/IconVerticalSolidList"/>
    <dgm:cxn modelId="{F0DEF9B4-5F68-4AB2-8DB4-B404C00776C2}" type="presParOf" srcId="{BC3D4480-AE2B-4D14-A9B1-07338748D08D}" destId="{C4EF4BB5-8910-4F97-9657-1B61E86AD82D}" srcOrd="0" destOrd="0" presId="urn:microsoft.com/office/officeart/2018/2/layout/IconVerticalSolidList"/>
    <dgm:cxn modelId="{40C05A87-7E0E-4457-9639-94844313D102}" type="presParOf" srcId="{BC3D4480-AE2B-4D14-A9B1-07338748D08D}" destId="{8AABCA9B-F4B2-4B91-8AAF-482DA3FA9BA9}" srcOrd="1" destOrd="0" presId="urn:microsoft.com/office/officeart/2018/2/layout/IconVerticalSolidList"/>
    <dgm:cxn modelId="{F3CBF251-98A0-4429-B820-EBC67E4B6467}" type="presParOf" srcId="{BC3D4480-AE2B-4D14-A9B1-07338748D08D}" destId="{30D959CA-AEAD-4F5C-8559-A72A68F8A525}" srcOrd="2" destOrd="0" presId="urn:microsoft.com/office/officeart/2018/2/layout/IconVerticalSolidList"/>
    <dgm:cxn modelId="{45D7D928-0175-4AE9-8540-CC8E03C181C7}" type="presParOf" srcId="{BC3D4480-AE2B-4D14-A9B1-07338748D08D}" destId="{70AC9AE9-23A6-4A8F-A777-BAB5CF6AFCE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7C951A-FF8E-4705-8D86-F80457788A0C}"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0763D995-986B-49D4-8365-9DE7A769727F}">
      <dgm:prSet phldrT="[Text]"/>
      <dgm:spPr>
        <a:solidFill>
          <a:srgbClr val="A66BD3"/>
        </a:solidFill>
      </dgm:spPr>
      <dgm:t>
        <a:bodyPr/>
        <a:lstStyle/>
        <a:p>
          <a:endParaRPr lang="en-US" dirty="0"/>
        </a:p>
      </dgm:t>
    </dgm:pt>
    <dgm:pt modelId="{56D1506D-1346-486C-BCA4-40390360171A}" type="parTrans" cxnId="{7DFCDE08-0593-4A03-B64A-EDD688081F72}">
      <dgm:prSet/>
      <dgm:spPr/>
      <dgm:t>
        <a:bodyPr/>
        <a:lstStyle/>
        <a:p>
          <a:endParaRPr lang="en-US"/>
        </a:p>
      </dgm:t>
    </dgm:pt>
    <dgm:pt modelId="{63B99428-5B35-4FCC-81C0-D202E92455A6}" type="sibTrans" cxnId="{7DFCDE08-0593-4A03-B64A-EDD688081F72}">
      <dgm:prSet/>
      <dgm:spPr/>
      <dgm:t>
        <a:bodyPr/>
        <a:lstStyle/>
        <a:p>
          <a:endParaRPr lang="en-US"/>
        </a:p>
      </dgm:t>
    </dgm:pt>
    <dgm:pt modelId="{2281969B-72CE-4A0E-9871-29C92F116CB6}">
      <dgm:prSet phldrT="[Text]"/>
      <dgm:spPr/>
      <dgm:t>
        <a:bodyPr/>
        <a:lstStyle/>
        <a:p>
          <a:r>
            <a:rPr lang="en-US" dirty="0"/>
            <a:t>  Perkins Performance Targets</a:t>
          </a:r>
        </a:p>
      </dgm:t>
    </dgm:pt>
    <dgm:pt modelId="{BFCC34D5-BFAA-433C-A7E0-B00749D0CC29}" type="parTrans" cxnId="{26B788E9-600E-47D3-9925-A7F7F4F0D130}">
      <dgm:prSet/>
      <dgm:spPr/>
      <dgm:t>
        <a:bodyPr/>
        <a:lstStyle/>
        <a:p>
          <a:endParaRPr lang="en-US"/>
        </a:p>
      </dgm:t>
    </dgm:pt>
    <dgm:pt modelId="{D110A672-AC43-45D0-8819-A869AFC8B819}" type="sibTrans" cxnId="{26B788E9-600E-47D3-9925-A7F7F4F0D130}">
      <dgm:prSet/>
      <dgm:spPr/>
      <dgm:t>
        <a:bodyPr/>
        <a:lstStyle/>
        <a:p>
          <a:endParaRPr lang="en-US"/>
        </a:p>
      </dgm:t>
    </dgm:pt>
    <dgm:pt modelId="{9089C6C9-A42D-41DC-AEC3-EECCD79D2FB7}">
      <dgm:prSet phldrT="[Text]"/>
      <dgm:spPr/>
      <dgm:t>
        <a:bodyPr/>
        <a:lstStyle/>
        <a:p>
          <a:r>
            <a:rPr lang="en-US" dirty="0"/>
            <a:t>Work-Based Learning, High School Graduation, Academic Proficiency, Placement, Non-Traditional</a:t>
          </a:r>
        </a:p>
      </dgm:t>
    </dgm:pt>
    <dgm:pt modelId="{FC298C53-6A24-4309-B7EB-7FF952423FC0}" type="parTrans" cxnId="{DBCA442C-BE64-4441-8B7F-10A4C50E02C8}">
      <dgm:prSet/>
      <dgm:spPr/>
      <dgm:t>
        <a:bodyPr/>
        <a:lstStyle/>
        <a:p>
          <a:endParaRPr lang="en-US"/>
        </a:p>
      </dgm:t>
    </dgm:pt>
    <dgm:pt modelId="{4F820035-221B-4391-9687-C47AE84C068C}" type="sibTrans" cxnId="{DBCA442C-BE64-4441-8B7F-10A4C50E02C8}">
      <dgm:prSet/>
      <dgm:spPr/>
      <dgm:t>
        <a:bodyPr/>
        <a:lstStyle/>
        <a:p>
          <a:endParaRPr lang="en-US"/>
        </a:p>
      </dgm:t>
    </dgm:pt>
    <dgm:pt modelId="{30E6F894-535A-4923-A8B6-46C7DFC32016}">
      <dgm:prSet phldrT="[Text]"/>
      <dgm:spPr>
        <a:solidFill>
          <a:schemeClr val="accent5">
            <a:lumMod val="60000"/>
            <a:lumOff val="40000"/>
          </a:schemeClr>
        </a:solidFill>
      </dgm:spPr>
      <dgm:t>
        <a:bodyPr/>
        <a:lstStyle/>
        <a:p>
          <a:endParaRPr lang="en-US" dirty="0"/>
        </a:p>
      </dgm:t>
    </dgm:pt>
    <dgm:pt modelId="{3B4A0495-87E1-40D5-B7C2-47DB2CF5AE88}" type="parTrans" cxnId="{A6EF873B-55C6-44B4-BDA3-35C1D6862A88}">
      <dgm:prSet/>
      <dgm:spPr/>
      <dgm:t>
        <a:bodyPr/>
        <a:lstStyle/>
        <a:p>
          <a:endParaRPr lang="en-US"/>
        </a:p>
      </dgm:t>
    </dgm:pt>
    <dgm:pt modelId="{F43C9F16-F721-4E59-B317-D4C6C2D313F9}" type="sibTrans" cxnId="{A6EF873B-55C6-44B4-BDA3-35C1D6862A88}">
      <dgm:prSet/>
      <dgm:spPr/>
      <dgm:t>
        <a:bodyPr/>
        <a:lstStyle/>
        <a:p>
          <a:endParaRPr lang="en-US"/>
        </a:p>
      </dgm:t>
    </dgm:pt>
    <dgm:pt modelId="{8FE7516D-E22F-44CB-B1A4-985BD8757B26}">
      <dgm:prSet phldrT="[Text]"/>
      <dgm:spPr/>
      <dgm:t>
        <a:bodyPr/>
        <a:lstStyle/>
        <a:p>
          <a:r>
            <a:rPr lang="en-US" dirty="0"/>
            <a:t>  Race and Ethnicity</a:t>
          </a:r>
        </a:p>
      </dgm:t>
    </dgm:pt>
    <dgm:pt modelId="{9D60C9C0-9CBC-421D-B6E9-1DFF1F6B0AC7}" type="parTrans" cxnId="{C376F8EA-9525-4BA7-A7DE-EFD7A58286BB}">
      <dgm:prSet/>
      <dgm:spPr/>
      <dgm:t>
        <a:bodyPr/>
        <a:lstStyle/>
        <a:p>
          <a:endParaRPr lang="en-US"/>
        </a:p>
      </dgm:t>
    </dgm:pt>
    <dgm:pt modelId="{5D5939CC-81BA-456E-8BBF-7225CD1AF824}" type="sibTrans" cxnId="{C376F8EA-9525-4BA7-A7DE-EFD7A58286BB}">
      <dgm:prSet/>
      <dgm:spPr/>
      <dgm:t>
        <a:bodyPr/>
        <a:lstStyle/>
        <a:p>
          <a:endParaRPr lang="en-US"/>
        </a:p>
      </dgm:t>
    </dgm:pt>
    <dgm:pt modelId="{F61ED2D4-302E-4FBE-BDB0-8A30177256B4}">
      <dgm:prSet phldrT="[Text]"/>
      <dgm:spPr/>
      <dgm:t>
        <a:bodyPr/>
        <a:lstStyle/>
        <a:p>
          <a:r>
            <a:rPr lang="en-US" dirty="0"/>
            <a:t>American Indian, Asian, Black, </a:t>
          </a:r>
          <a:r>
            <a:rPr lang="en-US" dirty="0" err="1"/>
            <a:t>LatinX</a:t>
          </a:r>
          <a:r>
            <a:rPr lang="en-US" dirty="0"/>
            <a:t>, White, Pacific Islander, Two or More Races, Unknown</a:t>
          </a:r>
        </a:p>
      </dgm:t>
    </dgm:pt>
    <dgm:pt modelId="{BA52D5C8-2B6B-43C6-83FC-487868B51335}" type="parTrans" cxnId="{E57D0CBA-A5B4-4257-80FC-6C48FB158BDC}">
      <dgm:prSet/>
      <dgm:spPr/>
      <dgm:t>
        <a:bodyPr/>
        <a:lstStyle/>
        <a:p>
          <a:endParaRPr lang="en-US"/>
        </a:p>
      </dgm:t>
    </dgm:pt>
    <dgm:pt modelId="{6DEA71C1-E84A-40E7-AF33-F254258FBEB1}" type="sibTrans" cxnId="{E57D0CBA-A5B4-4257-80FC-6C48FB158BDC}">
      <dgm:prSet/>
      <dgm:spPr/>
      <dgm:t>
        <a:bodyPr/>
        <a:lstStyle/>
        <a:p>
          <a:endParaRPr lang="en-US"/>
        </a:p>
      </dgm:t>
    </dgm:pt>
    <dgm:pt modelId="{924A3338-8F0E-49D7-BF36-631F5AC45E6C}">
      <dgm:prSet phldrT="[Text]"/>
      <dgm:spPr>
        <a:solidFill>
          <a:schemeClr val="accent6">
            <a:lumMod val="60000"/>
            <a:lumOff val="40000"/>
          </a:schemeClr>
        </a:solidFill>
      </dgm:spPr>
      <dgm:t>
        <a:bodyPr/>
        <a:lstStyle/>
        <a:p>
          <a:endParaRPr lang="en-US" dirty="0"/>
        </a:p>
      </dgm:t>
    </dgm:pt>
    <dgm:pt modelId="{4D0C2132-80DD-44B9-8D0D-7F9D4E7042AE}" type="parTrans" cxnId="{F6BA1C80-F87D-450C-9C0F-437753983390}">
      <dgm:prSet/>
      <dgm:spPr/>
      <dgm:t>
        <a:bodyPr/>
        <a:lstStyle/>
        <a:p>
          <a:endParaRPr lang="en-US"/>
        </a:p>
      </dgm:t>
    </dgm:pt>
    <dgm:pt modelId="{199BDA57-DDE8-4BEF-BFB9-0E612008CDFB}" type="sibTrans" cxnId="{F6BA1C80-F87D-450C-9C0F-437753983390}">
      <dgm:prSet/>
      <dgm:spPr/>
      <dgm:t>
        <a:bodyPr/>
        <a:lstStyle/>
        <a:p>
          <a:endParaRPr lang="en-US"/>
        </a:p>
      </dgm:t>
    </dgm:pt>
    <dgm:pt modelId="{E9A3D597-E7DD-43CF-BFD8-316ED4F66704}">
      <dgm:prSet phldrT="[Text]"/>
      <dgm:spPr/>
      <dgm:t>
        <a:bodyPr/>
        <a:lstStyle/>
        <a:p>
          <a:r>
            <a:rPr lang="en-US" dirty="0"/>
            <a:t>  Special Populations</a:t>
          </a:r>
        </a:p>
      </dgm:t>
    </dgm:pt>
    <dgm:pt modelId="{A136BA85-1EC3-494B-ACC0-36C2444FC207}" type="parTrans" cxnId="{64EE8B8A-C993-4193-B7F7-6403245ABFB3}">
      <dgm:prSet/>
      <dgm:spPr/>
      <dgm:t>
        <a:bodyPr/>
        <a:lstStyle/>
        <a:p>
          <a:endParaRPr lang="en-US"/>
        </a:p>
      </dgm:t>
    </dgm:pt>
    <dgm:pt modelId="{10595E7E-C39D-464A-928B-13039E330184}" type="sibTrans" cxnId="{64EE8B8A-C993-4193-B7F7-6403245ABFB3}">
      <dgm:prSet/>
      <dgm:spPr/>
      <dgm:t>
        <a:bodyPr/>
        <a:lstStyle/>
        <a:p>
          <a:endParaRPr lang="en-US"/>
        </a:p>
      </dgm:t>
    </dgm:pt>
    <dgm:pt modelId="{8C314C1B-BD88-49B2-B802-1ED211761DD6}">
      <dgm:prSet phldrT="[Text]"/>
      <dgm:spPr/>
      <dgm:t>
        <a:bodyPr/>
        <a:lstStyle/>
        <a:p>
          <a:r>
            <a:rPr lang="en-US" dirty="0"/>
            <a:t>Students with Disabilities, Economically Disadvantaged, English Language Learners, Homeless, Active Duty</a:t>
          </a:r>
        </a:p>
      </dgm:t>
    </dgm:pt>
    <dgm:pt modelId="{C42CFE34-FFAD-4752-AE3C-6B92D50A52D9}" type="parTrans" cxnId="{6A47F12E-C447-4D03-802F-35ED8B6B2381}">
      <dgm:prSet/>
      <dgm:spPr/>
      <dgm:t>
        <a:bodyPr/>
        <a:lstStyle/>
        <a:p>
          <a:endParaRPr lang="en-US"/>
        </a:p>
      </dgm:t>
    </dgm:pt>
    <dgm:pt modelId="{0EA15A98-5EFB-4F22-8119-F58D0AC0327D}" type="sibTrans" cxnId="{6A47F12E-C447-4D03-802F-35ED8B6B2381}">
      <dgm:prSet/>
      <dgm:spPr/>
      <dgm:t>
        <a:bodyPr/>
        <a:lstStyle/>
        <a:p>
          <a:endParaRPr lang="en-US"/>
        </a:p>
      </dgm:t>
    </dgm:pt>
    <dgm:pt modelId="{844BAD79-CB96-45A6-B54A-C91DA7434406}" type="pres">
      <dgm:prSet presAssocID="{7A7C951A-FF8E-4705-8D86-F80457788A0C}" presName="Name0" presStyleCnt="0">
        <dgm:presLayoutVars>
          <dgm:chMax/>
          <dgm:chPref val="3"/>
          <dgm:dir/>
          <dgm:animOne val="branch"/>
          <dgm:animLvl val="lvl"/>
        </dgm:presLayoutVars>
      </dgm:prSet>
      <dgm:spPr/>
    </dgm:pt>
    <dgm:pt modelId="{792553B9-F3B0-422B-B3A4-6200515988A9}" type="pres">
      <dgm:prSet presAssocID="{0763D995-986B-49D4-8365-9DE7A769727F}" presName="composite" presStyleCnt="0"/>
      <dgm:spPr/>
    </dgm:pt>
    <dgm:pt modelId="{8AEB3AF9-CB5E-4EB3-885B-7CAE17785AB1}" type="pres">
      <dgm:prSet presAssocID="{0763D995-986B-49D4-8365-9DE7A769727F}" presName="FirstChild" presStyleLbl="revTx" presStyleIdx="0" presStyleCnt="6">
        <dgm:presLayoutVars>
          <dgm:chMax val="0"/>
          <dgm:chPref val="0"/>
          <dgm:bulletEnabled val="1"/>
        </dgm:presLayoutVars>
      </dgm:prSet>
      <dgm:spPr/>
    </dgm:pt>
    <dgm:pt modelId="{66571179-ABC6-436B-81DF-363E1A500992}" type="pres">
      <dgm:prSet presAssocID="{0763D995-986B-49D4-8365-9DE7A769727F}" presName="Parent" presStyleLbl="alignNode1" presStyleIdx="0" presStyleCnt="3">
        <dgm:presLayoutVars>
          <dgm:chMax val="3"/>
          <dgm:chPref val="3"/>
          <dgm:bulletEnabled val="1"/>
        </dgm:presLayoutVars>
      </dgm:prSet>
      <dgm:spPr/>
    </dgm:pt>
    <dgm:pt modelId="{AF5F0FF4-8EA8-4047-AC1E-3009ED7D85A2}" type="pres">
      <dgm:prSet presAssocID="{0763D995-986B-49D4-8365-9DE7A769727F}" presName="Accent" presStyleLbl="parChTrans1D1" presStyleIdx="0" presStyleCnt="3"/>
      <dgm:spPr/>
    </dgm:pt>
    <dgm:pt modelId="{0261474D-A371-419D-AC3D-7BB15E641678}" type="pres">
      <dgm:prSet presAssocID="{0763D995-986B-49D4-8365-9DE7A769727F}" presName="Child" presStyleLbl="revTx" presStyleIdx="1" presStyleCnt="6">
        <dgm:presLayoutVars>
          <dgm:chMax val="0"/>
          <dgm:chPref val="0"/>
          <dgm:bulletEnabled val="1"/>
        </dgm:presLayoutVars>
      </dgm:prSet>
      <dgm:spPr/>
    </dgm:pt>
    <dgm:pt modelId="{F41652D6-9B42-4547-B2D9-E601B4C4FE06}" type="pres">
      <dgm:prSet presAssocID="{63B99428-5B35-4FCC-81C0-D202E92455A6}" presName="sibTrans" presStyleCnt="0"/>
      <dgm:spPr/>
    </dgm:pt>
    <dgm:pt modelId="{24A4C980-1CDA-4CEF-87A2-57976E17B55F}" type="pres">
      <dgm:prSet presAssocID="{30E6F894-535A-4923-A8B6-46C7DFC32016}" presName="composite" presStyleCnt="0"/>
      <dgm:spPr/>
    </dgm:pt>
    <dgm:pt modelId="{BCF92A5D-0481-44E9-8BBA-261CAA8E3D1E}" type="pres">
      <dgm:prSet presAssocID="{30E6F894-535A-4923-A8B6-46C7DFC32016}" presName="FirstChild" presStyleLbl="revTx" presStyleIdx="2" presStyleCnt="6">
        <dgm:presLayoutVars>
          <dgm:chMax val="0"/>
          <dgm:chPref val="0"/>
          <dgm:bulletEnabled val="1"/>
        </dgm:presLayoutVars>
      </dgm:prSet>
      <dgm:spPr/>
    </dgm:pt>
    <dgm:pt modelId="{43C29BCA-5403-449D-ABD5-946309B299C0}" type="pres">
      <dgm:prSet presAssocID="{30E6F894-535A-4923-A8B6-46C7DFC32016}" presName="Parent" presStyleLbl="alignNode1" presStyleIdx="1" presStyleCnt="3">
        <dgm:presLayoutVars>
          <dgm:chMax val="3"/>
          <dgm:chPref val="3"/>
          <dgm:bulletEnabled val="1"/>
        </dgm:presLayoutVars>
      </dgm:prSet>
      <dgm:spPr/>
    </dgm:pt>
    <dgm:pt modelId="{70F4F0EB-72D0-4B6D-B2EE-97227D9736B4}" type="pres">
      <dgm:prSet presAssocID="{30E6F894-535A-4923-A8B6-46C7DFC32016}" presName="Accent" presStyleLbl="parChTrans1D1" presStyleIdx="1" presStyleCnt="3"/>
      <dgm:spPr/>
    </dgm:pt>
    <dgm:pt modelId="{46E41465-730B-4F5E-A330-01849209E347}" type="pres">
      <dgm:prSet presAssocID="{30E6F894-535A-4923-A8B6-46C7DFC32016}" presName="Child" presStyleLbl="revTx" presStyleIdx="3" presStyleCnt="6">
        <dgm:presLayoutVars>
          <dgm:chMax val="0"/>
          <dgm:chPref val="0"/>
          <dgm:bulletEnabled val="1"/>
        </dgm:presLayoutVars>
      </dgm:prSet>
      <dgm:spPr/>
    </dgm:pt>
    <dgm:pt modelId="{E4D5B5B9-A263-4191-AEA1-2F763B7F7726}" type="pres">
      <dgm:prSet presAssocID="{F43C9F16-F721-4E59-B317-D4C6C2D313F9}" presName="sibTrans" presStyleCnt="0"/>
      <dgm:spPr/>
    </dgm:pt>
    <dgm:pt modelId="{85CE7177-DE5E-430C-B617-588D44C055BE}" type="pres">
      <dgm:prSet presAssocID="{924A3338-8F0E-49D7-BF36-631F5AC45E6C}" presName="composite" presStyleCnt="0"/>
      <dgm:spPr/>
    </dgm:pt>
    <dgm:pt modelId="{EAA2B6B3-983B-462D-AC3D-6E8BB9B4F2CF}" type="pres">
      <dgm:prSet presAssocID="{924A3338-8F0E-49D7-BF36-631F5AC45E6C}" presName="FirstChild" presStyleLbl="revTx" presStyleIdx="4" presStyleCnt="6">
        <dgm:presLayoutVars>
          <dgm:chMax val="0"/>
          <dgm:chPref val="0"/>
          <dgm:bulletEnabled val="1"/>
        </dgm:presLayoutVars>
      </dgm:prSet>
      <dgm:spPr/>
    </dgm:pt>
    <dgm:pt modelId="{20E697F6-73B2-44CA-A496-10D59D05624E}" type="pres">
      <dgm:prSet presAssocID="{924A3338-8F0E-49D7-BF36-631F5AC45E6C}" presName="Parent" presStyleLbl="alignNode1" presStyleIdx="2" presStyleCnt="3">
        <dgm:presLayoutVars>
          <dgm:chMax val="3"/>
          <dgm:chPref val="3"/>
          <dgm:bulletEnabled val="1"/>
        </dgm:presLayoutVars>
      </dgm:prSet>
      <dgm:spPr/>
    </dgm:pt>
    <dgm:pt modelId="{F5EA3B13-06F9-41AD-8A90-E9111BA3E015}" type="pres">
      <dgm:prSet presAssocID="{924A3338-8F0E-49D7-BF36-631F5AC45E6C}" presName="Accent" presStyleLbl="parChTrans1D1" presStyleIdx="2" presStyleCnt="3"/>
      <dgm:spPr/>
    </dgm:pt>
    <dgm:pt modelId="{CE0F0070-5C3B-4F11-9455-F60F759204AE}" type="pres">
      <dgm:prSet presAssocID="{924A3338-8F0E-49D7-BF36-631F5AC45E6C}" presName="Child" presStyleLbl="revTx" presStyleIdx="5" presStyleCnt="6">
        <dgm:presLayoutVars>
          <dgm:chMax val="0"/>
          <dgm:chPref val="0"/>
          <dgm:bulletEnabled val="1"/>
        </dgm:presLayoutVars>
      </dgm:prSet>
      <dgm:spPr/>
    </dgm:pt>
  </dgm:ptLst>
  <dgm:cxnLst>
    <dgm:cxn modelId="{7DFCDE08-0593-4A03-B64A-EDD688081F72}" srcId="{7A7C951A-FF8E-4705-8D86-F80457788A0C}" destId="{0763D995-986B-49D4-8365-9DE7A769727F}" srcOrd="0" destOrd="0" parTransId="{56D1506D-1346-486C-BCA4-40390360171A}" sibTransId="{63B99428-5B35-4FCC-81C0-D202E92455A6}"/>
    <dgm:cxn modelId="{3592C30E-B310-49DA-9512-35E2749A6ED6}" type="presOf" srcId="{8C314C1B-BD88-49B2-B802-1ED211761DD6}" destId="{CE0F0070-5C3B-4F11-9455-F60F759204AE}" srcOrd="0" destOrd="0" presId="urn:microsoft.com/office/officeart/2011/layout/TabList"/>
    <dgm:cxn modelId="{DBCA442C-BE64-4441-8B7F-10A4C50E02C8}" srcId="{0763D995-986B-49D4-8365-9DE7A769727F}" destId="{9089C6C9-A42D-41DC-AEC3-EECCD79D2FB7}" srcOrd="1" destOrd="0" parTransId="{FC298C53-6A24-4309-B7EB-7FF952423FC0}" sibTransId="{4F820035-221B-4391-9687-C47AE84C068C}"/>
    <dgm:cxn modelId="{6A47F12E-C447-4D03-802F-35ED8B6B2381}" srcId="{924A3338-8F0E-49D7-BF36-631F5AC45E6C}" destId="{8C314C1B-BD88-49B2-B802-1ED211761DD6}" srcOrd="1" destOrd="0" parTransId="{C42CFE34-FFAD-4752-AE3C-6B92D50A52D9}" sibTransId="{0EA15A98-5EFB-4F22-8119-F58D0AC0327D}"/>
    <dgm:cxn modelId="{FE14E130-3C87-4B2C-B99A-35730A1D44E9}" type="presOf" srcId="{9089C6C9-A42D-41DC-AEC3-EECCD79D2FB7}" destId="{0261474D-A371-419D-AC3D-7BB15E641678}" srcOrd="0" destOrd="0" presId="urn:microsoft.com/office/officeart/2011/layout/TabList"/>
    <dgm:cxn modelId="{A6EF873B-55C6-44B4-BDA3-35C1D6862A88}" srcId="{7A7C951A-FF8E-4705-8D86-F80457788A0C}" destId="{30E6F894-535A-4923-A8B6-46C7DFC32016}" srcOrd="1" destOrd="0" parTransId="{3B4A0495-87E1-40D5-B7C2-47DB2CF5AE88}" sibTransId="{F43C9F16-F721-4E59-B317-D4C6C2D313F9}"/>
    <dgm:cxn modelId="{BDC25F70-4444-408B-ADA1-6984250C5DB4}" type="presOf" srcId="{30E6F894-535A-4923-A8B6-46C7DFC32016}" destId="{43C29BCA-5403-449D-ABD5-946309B299C0}" srcOrd="0" destOrd="0" presId="urn:microsoft.com/office/officeart/2011/layout/TabList"/>
    <dgm:cxn modelId="{F6BA1C80-F87D-450C-9C0F-437753983390}" srcId="{7A7C951A-FF8E-4705-8D86-F80457788A0C}" destId="{924A3338-8F0E-49D7-BF36-631F5AC45E6C}" srcOrd="2" destOrd="0" parTransId="{4D0C2132-80DD-44B9-8D0D-7F9D4E7042AE}" sibTransId="{199BDA57-DDE8-4BEF-BFB9-0E612008CDFB}"/>
    <dgm:cxn modelId="{64EE8B8A-C993-4193-B7F7-6403245ABFB3}" srcId="{924A3338-8F0E-49D7-BF36-631F5AC45E6C}" destId="{E9A3D597-E7DD-43CF-BFD8-316ED4F66704}" srcOrd="0" destOrd="0" parTransId="{A136BA85-1EC3-494B-ACC0-36C2444FC207}" sibTransId="{10595E7E-C39D-464A-928B-13039E330184}"/>
    <dgm:cxn modelId="{C1A93797-ED43-4159-A8A4-345497E231E0}" type="presOf" srcId="{F61ED2D4-302E-4FBE-BDB0-8A30177256B4}" destId="{46E41465-730B-4F5E-A330-01849209E347}" srcOrd="0" destOrd="0" presId="urn:microsoft.com/office/officeart/2011/layout/TabList"/>
    <dgm:cxn modelId="{9DFE39A8-E56D-443E-A90A-51BA82D8B652}" type="presOf" srcId="{924A3338-8F0E-49D7-BF36-631F5AC45E6C}" destId="{20E697F6-73B2-44CA-A496-10D59D05624E}" srcOrd="0" destOrd="0" presId="urn:microsoft.com/office/officeart/2011/layout/TabList"/>
    <dgm:cxn modelId="{E57D0CBA-A5B4-4257-80FC-6C48FB158BDC}" srcId="{30E6F894-535A-4923-A8B6-46C7DFC32016}" destId="{F61ED2D4-302E-4FBE-BDB0-8A30177256B4}" srcOrd="1" destOrd="0" parTransId="{BA52D5C8-2B6B-43C6-83FC-487868B51335}" sibTransId="{6DEA71C1-E84A-40E7-AF33-F254258FBEB1}"/>
    <dgm:cxn modelId="{2C3D16C3-3178-4779-B2E7-45263D4D413A}" type="presOf" srcId="{8FE7516D-E22F-44CB-B1A4-985BD8757B26}" destId="{BCF92A5D-0481-44E9-8BBA-261CAA8E3D1E}" srcOrd="0" destOrd="0" presId="urn:microsoft.com/office/officeart/2011/layout/TabList"/>
    <dgm:cxn modelId="{26BF7ECC-FE2A-4F48-B66F-D0301211E76C}" type="presOf" srcId="{7A7C951A-FF8E-4705-8D86-F80457788A0C}" destId="{844BAD79-CB96-45A6-B54A-C91DA7434406}" srcOrd="0" destOrd="0" presId="urn:microsoft.com/office/officeart/2011/layout/TabList"/>
    <dgm:cxn modelId="{4E6D3BD1-F933-4576-A5F1-4020956C14F7}" type="presOf" srcId="{2281969B-72CE-4A0E-9871-29C92F116CB6}" destId="{8AEB3AF9-CB5E-4EB3-885B-7CAE17785AB1}" srcOrd="0" destOrd="0" presId="urn:microsoft.com/office/officeart/2011/layout/TabList"/>
    <dgm:cxn modelId="{3CF8C9D2-F9D5-48AF-A210-71D28412D683}" type="presOf" srcId="{E9A3D597-E7DD-43CF-BFD8-316ED4F66704}" destId="{EAA2B6B3-983B-462D-AC3D-6E8BB9B4F2CF}" srcOrd="0" destOrd="0" presId="urn:microsoft.com/office/officeart/2011/layout/TabList"/>
    <dgm:cxn modelId="{A93153D7-815A-4571-B24B-698A5B0479AA}" type="presOf" srcId="{0763D995-986B-49D4-8365-9DE7A769727F}" destId="{66571179-ABC6-436B-81DF-363E1A500992}" srcOrd="0" destOrd="0" presId="urn:microsoft.com/office/officeart/2011/layout/TabList"/>
    <dgm:cxn modelId="{26B788E9-600E-47D3-9925-A7F7F4F0D130}" srcId="{0763D995-986B-49D4-8365-9DE7A769727F}" destId="{2281969B-72CE-4A0E-9871-29C92F116CB6}" srcOrd="0" destOrd="0" parTransId="{BFCC34D5-BFAA-433C-A7E0-B00749D0CC29}" sibTransId="{D110A672-AC43-45D0-8819-A869AFC8B819}"/>
    <dgm:cxn modelId="{C376F8EA-9525-4BA7-A7DE-EFD7A58286BB}" srcId="{30E6F894-535A-4923-A8B6-46C7DFC32016}" destId="{8FE7516D-E22F-44CB-B1A4-985BD8757B26}" srcOrd="0" destOrd="0" parTransId="{9D60C9C0-9CBC-421D-B6E9-1DFF1F6B0AC7}" sibTransId="{5D5939CC-81BA-456E-8BBF-7225CD1AF824}"/>
    <dgm:cxn modelId="{BCBF67BA-86C6-402A-9505-0F6843790649}" type="presParOf" srcId="{844BAD79-CB96-45A6-B54A-C91DA7434406}" destId="{792553B9-F3B0-422B-B3A4-6200515988A9}" srcOrd="0" destOrd="0" presId="urn:microsoft.com/office/officeart/2011/layout/TabList"/>
    <dgm:cxn modelId="{11409ECD-941F-4812-B57F-461364FAE14B}" type="presParOf" srcId="{792553B9-F3B0-422B-B3A4-6200515988A9}" destId="{8AEB3AF9-CB5E-4EB3-885B-7CAE17785AB1}" srcOrd="0" destOrd="0" presId="urn:microsoft.com/office/officeart/2011/layout/TabList"/>
    <dgm:cxn modelId="{0A994BE9-CA19-4A92-BB68-34B3E029AF63}" type="presParOf" srcId="{792553B9-F3B0-422B-B3A4-6200515988A9}" destId="{66571179-ABC6-436B-81DF-363E1A500992}" srcOrd="1" destOrd="0" presId="urn:microsoft.com/office/officeart/2011/layout/TabList"/>
    <dgm:cxn modelId="{14BBA8AA-0B6A-4470-B9C3-125AF6E7CBE0}" type="presParOf" srcId="{792553B9-F3B0-422B-B3A4-6200515988A9}" destId="{AF5F0FF4-8EA8-4047-AC1E-3009ED7D85A2}" srcOrd="2" destOrd="0" presId="urn:microsoft.com/office/officeart/2011/layout/TabList"/>
    <dgm:cxn modelId="{9317D834-813C-472D-B87B-A12EE4B7789F}" type="presParOf" srcId="{844BAD79-CB96-45A6-B54A-C91DA7434406}" destId="{0261474D-A371-419D-AC3D-7BB15E641678}" srcOrd="1" destOrd="0" presId="urn:microsoft.com/office/officeart/2011/layout/TabList"/>
    <dgm:cxn modelId="{646A53F4-393F-4372-9F5B-027F3B0B1C1D}" type="presParOf" srcId="{844BAD79-CB96-45A6-B54A-C91DA7434406}" destId="{F41652D6-9B42-4547-B2D9-E601B4C4FE06}" srcOrd="2" destOrd="0" presId="urn:microsoft.com/office/officeart/2011/layout/TabList"/>
    <dgm:cxn modelId="{2B3DF5E6-8A01-4FA5-A24D-2C923B4859D3}" type="presParOf" srcId="{844BAD79-CB96-45A6-B54A-C91DA7434406}" destId="{24A4C980-1CDA-4CEF-87A2-57976E17B55F}" srcOrd="3" destOrd="0" presId="urn:microsoft.com/office/officeart/2011/layout/TabList"/>
    <dgm:cxn modelId="{66DF031E-F16A-405E-90A3-F8F822E1B514}" type="presParOf" srcId="{24A4C980-1CDA-4CEF-87A2-57976E17B55F}" destId="{BCF92A5D-0481-44E9-8BBA-261CAA8E3D1E}" srcOrd="0" destOrd="0" presId="urn:microsoft.com/office/officeart/2011/layout/TabList"/>
    <dgm:cxn modelId="{9280F5FB-4216-441E-A611-EE7C1FC06E1A}" type="presParOf" srcId="{24A4C980-1CDA-4CEF-87A2-57976E17B55F}" destId="{43C29BCA-5403-449D-ABD5-946309B299C0}" srcOrd="1" destOrd="0" presId="urn:microsoft.com/office/officeart/2011/layout/TabList"/>
    <dgm:cxn modelId="{486B6615-E581-4458-8C29-E074AF023B7A}" type="presParOf" srcId="{24A4C980-1CDA-4CEF-87A2-57976E17B55F}" destId="{70F4F0EB-72D0-4B6D-B2EE-97227D9736B4}" srcOrd="2" destOrd="0" presId="urn:microsoft.com/office/officeart/2011/layout/TabList"/>
    <dgm:cxn modelId="{D053A838-4D00-4728-AEEA-252C6D4BAE5A}" type="presParOf" srcId="{844BAD79-CB96-45A6-B54A-C91DA7434406}" destId="{46E41465-730B-4F5E-A330-01849209E347}" srcOrd="4" destOrd="0" presId="urn:microsoft.com/office/officeart/2011/layout/TabList"/>
    <dgm:cxn modelId="{B564031B-FE97-4680-988A-253808FC368F}" type="presParOf" srcId="{844BAD79-CB96-45A6-B54A-C91DA7434406}" destId="{E4D5B5B9-A263-4191-AEA1-2F763B7F7726}" srcOrd="5" destOrd="0" presId="urn:microsoft.com/office/officeart/2011/layout/TabList"/>
    <dgm:cxn modelId="{01BCB261-1E78-44C6-BAFD-C8325EB7C081}" type="presParOf" srcId="{844BAD79-CB96-45A6-B54A-C91DA7434406}" destId="{85CE7177-DE5E-430C-B617-588D44C055BE}" srcOrd="6" destOrd="0" presId="urn:microsoft.com/office/officeart/2011/layout/TabList"/>
    <dgm:cxn modelId="{C5F93C8A-3E77-41E8-88B7-7FD17E3D8DDE}" type="presParOf" srcId="{85CE7177-DE5E-430C-B617-588D44C055BE}" destId="{EAA2B6B3-983B-462D-AC3D-6E8BB9B4F2CF}" srcOrd="0" destOrd="0" presId="urn:microsoft.com/office/officeart/2011/layout/TabList"/>
    <dgm:cxn modelId="{58321A16-E11C-4ED5-AFF1-CF1E7CB22CEA}" type="presParOf" srcId="{85CE7177-DE5E-430C-B617-588D44C055BE}" destId="{20E697F6-73B2-44CA-A496-10D59D05624E}" srcOrd="1" destOrd="0" presId="urn:microsoft.com/office/officeart/2011/layout/TabList"/>
    <dgm:cxn modelId="{C8DA7DED-8E01-4F37-B2EB-69D4F53488CD}" type="presParOf" srcId="{85CE7177-DE5E-430C-B617-588D44C055BE}" destId="{F5EA3B13-06F9-41AD-8A90-E9111BA3E015}" srcOrd="2" destOrd="0" presId="urn:microsoft.com/office/officeart/2011/layout/TabList"/>
    <dgm:cxn modelId="{52CDC7E4-A90D-44B5-93CE-37AAFD9A9584}" type="presParOf" srcId="{844BAD79-CB96-45A6-B54A-C91DA7434406}" destId="{CE0F0070-5C3B-4F11-9455-F60F759204AE}"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B366C-3E79-43F2-8DE6-4F1395FCA18B}">
      <dsp:nvSpPr>
        <dsp:cNvPr id="0" name=""/>
        <dsp:cNvSpPr/>
      </dsp:nvSpPr>
      <dsp:spPr>
        <a:xfrm>
          <a:off x="2943106" y="1126"/>
          <a:ext cx="6584448" cy="1012408"/>
        </a:xfrm>
        <a:prstGeom prst="rightArrow">
          <a:avLst>
            <a:gd name="adj1" fmla="val 75000"/>
            <a:gd name="adj2" fmla="val 50000"/>
          </a:avLst>
        </a:prstGeom>
        <a:solidFill>
          <a:schemeClr val="accent6">
            <a:lumMod val="40000"/>
            <a:lumOff val="6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760" tIns="14605" rIns="14605" bIns="14605" numCol="1" spcCol="1270" anchor="ctr" anchorCtr="0">
          <a:noAutofit/>
        </a:bodyPr>
        <a:lstStyle/>
        <a:p>
          <a:pPr marL="228600" lvl="1" indent="-228600" algn="l" defTabSz="1022350">
            <a:lnSpc>
              <a:spcPct val="90000"/>
            </a:lnSpc>
            <a:spcBef>
              <a:spcPct val="0"/>
            </a:spcBef>
            <a:spcAft>
              <a:spcPct val="15000"/>
            </a:spcAft>
            <a:buNone/>
          </a:pPr>
          <a:r>
            <a:rPr lang="en-US" sz="2300" b="1" kern="1200" dirty="0">
              <a:latin typeface="+mj-lt"/>
            </a:rPr>
            <a:t>Who</a:t>
          </a:r>
          <a:r>
            <a:rPr lang="en-US" sz="2300" b="0" kern="1200" dirty="0">
              <a:latin typeface="+mj-lt"/>
            </a:rPr>
            <a:t> is most affected?</a:t>
          </a:r>
        </a:p>
      </dsp:txBody>
      <dsp:txXfrm>
        <a:off x="2943106" y="127677"/>
        <a:ext cx="6204795" cy="759306"/>
      </dsp:txXfrm>
    </dsp:sp>
    <dsp:sp modelId="{8954082D-1EB0-4955-9F4C-238DA50D811C}">
      <dsp:nvSpPr>
        <dsp:cNvPr id="0" name=""/>
        <dsp:cNvSpPr/>
      </dsp:nvSpPr>
      <dsp:spPr>
        <a:xfrm>
          <a:off x="1129564" y="126103"/>
          <a:ext cx="1955060" cy="777843"/>
        </a:xfrm>
        <a:prstGeom prst="round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prstClr val="white"/>
              </a:solidFill>
              <a:latin typeface="Myriad Pro"/>
              <a:ea typeface="+mn-ea"/>
              <a:cs typeface="+mn-cs"/>
            </a:rPr>
            <a:t>WHO</a:t>
          </a:r>
          <a:r>
            <a:rPr lang="en-US" sz="3200" kern="1200" dirty="0"/>
            <a:t> </a:t>
          </a:r>
        </a:p>
      </dsp:txBody>
      <dsp:txXfrm>
        <a:off x="1167535" y="164074"/>
        <a:ext cx="1879118" cy="701901"/>
      </dsp:txXfrm>
    </dsp:sp>
    <dsp:sp modelId="{D90CDDF7-05B2-47E4-8019-F218CD16BC06}">
      <dsp:nvSpPr>
        <dsp:cNvPr id="0" name=""/>
        <dsp:cNvSpPr/>
      </dsp:nvSpPr>
      <dsp:spPr>
        <a:xfrm>
          <a:off x="2886321" y="1143852"/>
          <a:ext cx="7629278" cy="1008136"/>
        </a:xfrm>
        <a:prstGeom prst="rightArrow">
          <a:avLst>
            <a:gd name="adj1" fmla="val 75000"/>
            <a:gd name="adj2" fmla="val 50000"/>
          </a:avLst>
        </a:prstGeom>
        <a:solidFill>
          <a:schemeClr val="accent6">
            <a:lumMod val="40000"/>
            <a:lumOff val="6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760" tIns="16510" rIns="16510" bIns="16510" numCol="1" spcCol="1270" anchor="ctr" anchorCtr="0">
          <a:noAutofit/>
        </a:bodyPr>
        <a:lstStyle/>
        <a:p>
          <a:pPr marL="0" lvl="1" indent="0" algn="l" defTabSz="1155700">
            <a:lnSpc>
              <a:spcPct val="90000"/>
            </a:lnSpc>
            <a:spcBef>
              <a:spcPct val="0"/>
            </a:spcBef>
            <a:spcAft>
              <a:spcPct val="15000"/>
            </a:spcAft>
            <a:buNone/>
          </a:pPr>
          <a:r>
            <a:rPr lang="en-US" sz="2300" b="1" kern="1200" dirty="0">
              <a:solidFill>
                <a:prstClr val="black">
                  <a:hueOff val="0"/>
                  <a:satOff val="0"/>
                  <a:lumOff val="0"/>
                  <a:alphaOff val="0"/>
                </a:prstClr>
              </a:solidFill>
              <a:latin typeface="+mj-lt"/>
              <a:ea typeface="+mn-ea"/>
              <a:cs typeface="+mn-cs"/>
            </a:rPr>
            <a:t>What</a:t>
          </a:r>
          <a:r>
            <a:rPr lang="en-US" sz="2300" b="0" kern="1200" dirty="0">
              <a:solidFill>
                <a:prstClr val="black">
                  <a:hueOff val="0"/>
                  <a:satOff val="0"/>
                  <a:lumOff val="0"/>
                  <a:alphaOff val="0"/>
                </a:prstClr>
              </a:solidFill>
              <a:latin typeface="+mj-lt"/>
              <a:ea typeface="+mn-ea"/>
              <a:cs typeface="+mn-cs"/>
            </a:rPr>
            <a:t> is the direction of the opportunity gap? </a:t>
          </a:r>
          <a:br>
            <a:rPr lang="en-US" sz="2300" b="0" kern="1200" dirty="0">
              <a:solidFill>
                <a:prstClr val="black">
                  <a:hueOff val="0"/>
                  <a:satOff val="0"/>
                  <a:lumOff val="0"/>
                  <a:alphaOff val="0"/>
                </a:prstClr>
              </a:solidFill>
              <a:latin typeface="+mj-lt"/>
              <a:ea typeface="+mn-ea"/>
              <a:cs typeface="+mn-cs"/>
            </a:rPr>
          </a:br>
          <a:r>
            <a:rPr lang="en-US" sz="2300" b="1" kern="1200" dirty="0">
              <a:solidFill>
                <a:prstClr val="black">
                  <a:hueOff val="0"/>
                  <a:satOff val="0"/>
                  <a:lumOff val="0"/>
                  <a:alphaOff val="0"/>
                </a:prstClr>
              </a:solidFill>
              <a:latin typeface="+mj-lt"/>
              <a:ea typeface="+mn-ea"/>
              <a:cs typeface="+mn-cs"/>
            </a:rPr>
            <a:t>What</a:t>
          </a:r>
          <a:r>
            <a:rPr lang="en-US" sz="2300" b="0" kern="1200" dirty="0">
              <a:solidFill>
                <a:prstClr val="black">
                  <a:hueOff val="0"/>
                  <a:satOff val="0"/>
                  <a:lumOff val="0"/>
                  <a:alphaOff val="0"/>
                </a:prstClr>
              </a:solidFill>
              <a:latin typeface="+mj-lt"/>
              <a:ea typeface="+mn-ea"/>
              <a:cs typeface="+mn-cs"/>
            </a:rPr>
            <a:t> is the degree of the gap? </a:t>
          </a:r>
        </a:p>
      </dsp:txBody>
      <dsp:txXfrm>
        <a:off x="2886321" y="1269869"/>
        <a:ext cx="7251227" cy="756102"/>
      </dsp:txXfrm>
    </dsp:sp>
    <dsp:sp modelId="{AE013FEE-560C-474B-B674-015E144891E4}">
      <dsp:nvSpPr>
        <dsp:cNvPr id="0" name=""/>
        <dsp:cNvSpPr/>
      </dsp:nvSpPr>
      <dsp:spPr>
        <a:xfrm>
          <a:off x="1000727" y="1214452"/>
          <a:ext cx="1913923" cy="777843"/>
        </a:xfrm>
        <a:prstGeom prst="round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t>WHAT</a:t>
          </a:r>
        </a:p>
      </dsp:txBody>
      <dsp:txXfrm>
        <a:off x="1038698" y="1252423"/>
        <a:ext cx="1837981" cy="701901"/>
      </dsp:txXfrm>
    </dsp:sp>
    <dsp:sp modelId="{A9FAD351-D6A9-4760-84FB-789D92A334FA}">
      <dsp:nvSpPr>
        <dsp:cNvPr id="0" name=""/>
        <dsp:cNvSpPr/>
      </dsp:nvSpPr>
      <dsp:spPr>
        <a:xfrm>
          <a:off x="2943106" y="2224153"/>
          <a:ext cx="6584448" cy="1012408"/>
        </a:xfrm>
        <a:prstGeom prst="rightArrow">
          <a:avLst>
            <a:gd name="adj1" fmla="val 75000"/>
            <a:gd name="adj2" fmla="val 50000"/>
          </a:avLst>
        </a:prstGeom>
        <a:solidFill>
          <a:schemeClr val="accent6">
            <a:lumMod val="40000"/>
            <a:lumOff val="6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760" tIns="16510" rIns="16510" bIns="16510" numCol="1" spcCol="1270" anchor="ctr" anchorCtr="0">
          <a:noAutofit/>
        </a:bodyPr>
        <a:lstStyle/>
        <a:p>
          <a:pPr marL="228600" lvl="1" indent="-228600" algn="l" defTabSz="1155700">
            <a:lnSpc>
              <a:spcPct val="90000"/>
            </a:lnSpc>
            <a:spcBef>
              <a:spcPct val="0"/>
            </a:spcBef>
            <a:spcAft>
              <a:spcPct val="15000"/>
            </a:spcAft>
            <a:buNone/>
          </a:pPr>
          <a:r>
            <a:rPr lang="en-US" sz="2300" b="1" kern="1200" dirty="0">
              <a:solidFill>
                <a:prstClr val="black">
                  <a:hueOff val="0"/>
                  <a:satOff val="0"/>
                  <a:lumOff val="0"/>
                  <a:alphaOff val="0"/>
                </a:prstClr>
              </a:solidFill>
              <a:latin typeface="+mj-lt"/>
              <a:ea typeface="+mn-ea"/>
              <a:cs typeface="+mn-cs"/>
            </a:rPr>
            <a:t>Where</a:t>
          </a:r>
          <a:r>
            <a:rPr lang="en-US" sz="2300" b="0" kern="1200" dirty="0">
              <a:solidFill>
                <a:prstClr val="black">
                  <a:hueOff val="0"/>
                  <a:satOff val="0"/>
                  <a:lumOff val="0"/>
                  <a:alphaOff val="0"/>
                </a:prstClr>
              </a:solidFill>
              <a:latin typeface="+mj-lt"/>
              <a:ea typeface="+mn-ea"/>
              <a:cs typeface="+mn-cs"/>
            </a:rPr>
            <a:t> does the gap occur?</a:t>
          </a:r>
        </a:p>
      </dsp:txBody>
      <dsp:txXfrm>
        <a:off x="2943106" y="2350704"/>
        <a:ext cx="6204795" cy="759306"/>
      </dsp:txXfrm>
    </dsp:sp>
    <dsp:sp modelId="{FCFB1AE6-FA4C-46A7-A8C8-97E7A60E93C1}">
      <dsp:nvSpPr>
        <dsp:cNvPr id="0" name=""/>
        <dsp:cNvSpPr/>
      </dsp:nvSpPr>
      <dsp:spPr>
        <a:xfrm>
          <a:off x="1129564" y="2349130"/>
          <a:ext cx="1955060" cy="777843"/>
        </a:xfrm>
        <a:prstGeom prst="round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i="0" u="none" kern="1200" dirty="0">
              <a:solidFill>
                <a:prstClr val="white"/>
              </a:solidFill>
              <a:latin typeface="Myriad Pro"/>
              <a:ea typeface="+mn-ea"/>
              <a:cs typeface="+mn-cs"/>
            </a:rPr>
            <a:t>WHERE</a:t>
          </a:r>
        </a:p>
      </dsp:txBody>
      <dsp:txXfrm>
        <a:off x="1167535" y="2387101"/>
        <a:ext cx="1879118" cy="701901"/>
      </dsp:txXfrm>
    </dsp:sp>
    <dsp:sp modelId="{E7F95397-A7F4-4FD4-B2AA-6AA149757C24}">
      <dsp:nvSpPr>
        <dsp:cNvPr id="0" name=""/>
        <dsp:cNvSpPr/>
      </dsp:nvSpPr>
      <dsp:spPr>
        <a:xfrm>
          <a:off x="2943106" y="3337802"/>
          <a:ext cx="6584448" cy="1012408"/>
        </a:xfrm>
        <a:prstGeom prst="rightArrow">
          <a:avLst>
            <a:gd name="adj1" fmla="val 75000"/>
            <a:gd name="adj2" fmla="val 50000"/>
          </a:avLst>
        </a:prstGeom>
        <a:solidFill>
          <a:schemeClr val="accent6">
            <a:lumMod val="40000"/>
            <a:lumOff val="6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760" tIns="16510" rIns="16510" bIns="16510" numCol="1" spcCol="1270" anchor="ctr" anchorCtr="0">
          <a:noAutofit/>
        </a:bodyPr>
        <a:lstStyle/>
        <a:p>
          <a:pPr marL="228600" lvl="1" indent="-228600" algn="l" defTabSz="1155700">
            <a:lnSpc>
              <a:spcPct val="90000"/>
            </a:lnSpc>
            <a:spcBef>
              <a:spcPct val="0"/>
            </a:spcBef>
            <a:spcAft>
              <a:spcPct val="15000"/>
            </a:spcAft>
            <a:buNone/>
          </a:pPr>
          <a:r>
            <a:rPr lang="en-US" sz="2300" b="1" kern="1200" dirty="0">
              <a:solidFill>
                <a:prstClr val="black">
                  <a:hueOff val="0"/>
                  <a:satOff val="0"/>
                  <a:lumOff val="0"/>
                  <a:alphaOff val="0"/>
                </a:prstClr>
              </a:solidFill>
              <a:latin typeface="+mj-lt"/>
              <a:ea typeface="+mn-ea"/>
              <a:cs typeface="+mn-cs"/>
            </a:rPr>
            <a:t>When</a:t>
          </a:r>
          <a:r>
            <a:rPr lang="en-US" sz="2300" b="0" kern="1200" dirty="0">
              <a:solidFill>
                <a:prstClr val="black">
                  <a:hueOff val="0"/>
                  <a:satOff val="0"/>
                  <a:lumOff val="0"/>
                  <a:alphaOff val="0"/>
                </a:prstClr>
              </a:solidFill>
              <a:latin typeface="+mj-lt"/>
              <a:ea typeface="+mn-ea"/>
              <a:cs typeface="+mn-cs"/>
            </a:rPr>
            <a:t> does the gap occur?</a:t>
          </a:r>
        </a:p>
      </dsp:txBody>
      <dsp:txXfrm>
        <a:off x="2943106" y="3464353"/>
        <a:ext cx="6204795" cy="759306"/>
      </dsp:txXfrm>
    </dsp:sp>
    <dsp:sp modelId="{573FF4CD-85E3-472A-99EF-C3636075CE8B}">
      <dsp:nvSpPr>
        <dsp:cNvPr id="0" name=""/>
        <dsp:cNvSpPr/>
      </dsp:nvSpPr>
      <dsp:spPr>
        <a:xfrm>
          <a:off x="1129564" y="3462779"/>
          <a:ext cx="1955060" cy="777843"/>
        </a:xfrm>
        <a:prstGeom prst="round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prstClr val="white"/>
              </a:solidFill>
              <a:latin typeface="Myriad Pro"/>
              <a:ea typeface="+mn-ea"/>
              <a:cs typeface="+mn-cs"/>
            </a:rPr>
            <a:t>WHEN</a:t>
          </a:r>
        </a:p>
      </dsp:txBody>
      <dsp:txXfrm>
        <a:off x="1167535" y="3500750"/>
        <a:ext cx="1879118" cy="701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7E9DF-2D8E-4D59-A029-34430EB183F5}">
      <dsp:nvSpPr>
        <dsp:cNvPr id="0" name=""/>
        <dsp:cNvSpPr/>
      </dsp:nvSpPr>
      <dsp:spPr>
        <a:xfrm>
          <a:off x="0" y="0"/>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429E85-21F0-42B7-BF8C-C133ABFA52CD}">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912ECA-B01C-494D-9EBA-CB7C681E778B}">
      <dsp:nvSpPr>
        <dsp:cNvPr id="0" name=""/>
        <dsp:cNvSpPr/>
      </dsp:nvSpPr>
      <dsp:spPr>
        <a:xfrm>
          <a:off x="1133349" y="118903"/>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711200">
            <a:lnSpc>
              <a:spcPct val="90000"/>
            </a:lnSpc>
            <a:spcBef>
              <a:spcPct val="0"/>
            </a:spcBef>
            <a:spcAft>
              <a:spcPct val="35000"/>
            </a:spcAft>
            <a:buNone/>
          </a:pPr>
          <a:r>
            <a:rPr lang="en-US" sz="1600" kern="1200" dirty="0"/>
            <a:t>Only looking at one year of enrollment in dashboard and heatmap. Review Multi Year tab for more detail and trends.</a:t>
          </a:r>
        </a:p>
      </dsp:txBody>
      <dsp:txXfrm>
        <a:off x="1133349" y="118903"/>
        <a:ext cx="5455341" cy="981254"/>
      </dsp:txXfrm>
    </dsp:sp>
    <dsp:sp modelId="{38D51010-7B44-485D-9B93-9FCB2D14C83E}">
      <dsp:nvSpPr>
        <dsp:cNvPr id="0" name=""/>
        <dsp:cNvSpPr/>
      </dsp:nvSpPr>
      <dsp:spPr>
        <a:xfrm>
          <a:off x="0" y="1254038"/>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835D5F-8D26-4B59-85DC-F53969312FAA}">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D18857-830F-4625-8C74-CA93E00A7FF1}">
      <dsp:nvSpPr>
        <dsp:cNvPr id="0" name=""/>
        <dsp:cNvSpPr/>
      </dsp:nvSpPr>
      <dsp:spPr>
        <a:xfrm>
          <a:off x="1133349" y="1231175"/>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711200">
            <a:lnSpc>
              <a:spcPct val="90000"/>
            </a:lnSpc>
            <a:spcBef>
              <a:spcPct val="0"/>
            </a:spcBef>
            <a:spcAft>
              <a:spcPct val="35000"/>
            </a:spcAft>
            <a:buNone/>
          </a:pPr>
          <a:r>
            <a:rPr lang="en-US" sz="1600" kern="1200" dirty="0"/>
            <a:t>Analysis is only as good as the data reported. Bad/incorrect data = bad/incorrect analysis. We use enrolled data as base point to eliminate issues.</a:t>
          </a:r>
        </a:p>
      </dsp:txBody>
      <dsp:txXfrm>
        <a:off x="1133349" y="1231175"/>
        <a:ext cx="5455341" cy="981254"/>
      </dsp:txXfrm>
    </dsp:sp>
    <dsp:sp modelId="{0B835694-0E0C-4934-8523-C55CC924DBE9}">
      <dsp:nvSpPr>
        <dsp:cNvPr id="0" name=""/>
        <dsp:cNvSpPr/>
      </dsp:nvSpPr>
      <dsp:spPr>
        <a:xfrm>
          <a:off x="0" y="2457744"/>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E4C177-8081-400B-B762-F6C96173F1B2}">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4D3B50-54C1-437A-843C-F1777884A33D}">
      <dsp:nvSpPr>
        <dsp:cNvPr id="0" name=""/>
        <dsp:cNvSpPr/>
      </dsp:nvSpPr>
      <dsp:spPr>
        <a:xfrm>
          <a:off x="1133349" y="2457744"/>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711200">
            <a:lnSpc>
              <a:spcPct val="90000"/>
            </a:lnSpc>
            <a:spcBef>
              <a:spcPct val="0"/>
            </a:spcBef>
            <a:spcAft>
              <a:spcPct val="35000"/>
            </a:spcAft>
            <a:buNone/>
          </a:pPr>
          <a:r>
            <a:rPr lang="en-US" sz="1600" kern="1200" dirty="0"/>
            <a:t>N-size differs by program. Small N counts are not statistically significant. Don’t make assumptions.</a:t>
          </a:r>
        </a:p>
      </dsp:txBody>
      <dsp:txXfrm>
        <a:off x="1133349" y="2457744"/>
        <a:ext cx="5455341" cy="981254"/>
      </dsp:txXfrm>
    </dsp:sp>
    <dsp:sp modelId="{0B27E64D-86D3-406C-8C83-F9E042AB10FA}">
      <dsp:nvSpPr>
        <dsp:cNvPr id="0" name=""/>
        <dsp:cNvSpPr/>
      </dsp:nvSpPr>
      <dsp:spPr>
        <a:xfrm>
          <a:off x="0" y="3684312"/>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5117DF-C48E-4FAE-B312-5B21F491E702}">
      <dsp:nvSpPr>
        <dsp:cNvPr id="0" name=""/>
        <dsp:cNvSpPr/>
      </dsp:nvSpPr>
      <dsp:spPr>
        <a:xfrm>
          <a:off x="306001" y="5160131"/>
          <a:ext cx="521346" cy="5255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ECFA80-0991-477D-AD7F-C5318A947AFE}">
      <dsp:nvSpPr>
        <dsp:cNvPr id="0" name=""/>
        <dsp:cNvSpPr/>
      </dsp:nvSpPr>
      <dsp:spPr>
        <a:xfrm>
          <a:off x="1133349" y="3684312"/>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711200">
            <a:lnSpc>
              <a:spcPct val="90000"/>
            </a:lnSpc>
            <a:spcBef>
              <a:spcPct val="0"/>
            </a:spcBef>
            <a:spcAft>
              <a:spcPct val="35000"/>
            </a:spcAft>
            <a:buNone/>
          </a:pPr>
          <a:r>
            <a:rPr lang="en-US" sz="1600" kern="1200" dirty="0"/>
            <a:t>Comparison populations for districts may be different than individual schools. May need to modify if you have big demographic differences. </a:t>
          </a:r>
        </a:p>
      </dsp:txBody>
      <dsp:txXfrm>
        <a:off x="1133349" y="3684312"/>
        <a:ext cx="5455341" cy="981254"/>
      </dsp:txXfrm>
    </dsp:sp>
    <dsp:sp modelId="{C4EF4BB5-8910-4F97-9657-1B61E86AD82D}">
      <dsp:nvSpPr>
        <dsp:cNvPr id="0" name=""/>
        <dsp:cNvSpPr/>
      </dsp:nvSpPr>
      <dsp:spPr>
        <a:xfrm>
          <a:off x="0" y="4915488"/>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ABCA9B-F4B2-4B91-8AAF-482DA3FA9BA9}">
      <dsp:nvSpPr>
        <dsp:cNvPr id="0" name=""/>
        <dsp:cNvSpPr/>
      </dsp:nvSpPr>
      <dsp:spPr>
        <a:xfrm>
          <a:off x="273968" y="3920086"/>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AC9AE9-23A6-4A8F-A777-BAB5CF6AFCED}">
      <dsp:nvSpPr>
        <dsp:cNvPr id="0" name=""/>
        <dsp:cNvSpPr/>
      </dsp:nvSpPr>
      <dsp:spPr>
        <a:xfrm>
          <a:off x="1133349" y="4910881"/>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711200">
            <a:lnSpc>
              <a:spcPct val="90000"/>
            </a:lnSpc>
            <a:spcBef>
              <a:spcPct val="0"/>
            </a:spcBef>
            <a:spcAft>
              <a:spcPct val="35000"/>
            </a:spcAft>
            <a:buNone/>
          </a:pPr>
          <a:r>
            <a:rPr lang="en-US" sz="1600" kern="1200" dirty="0"/>
            <a:t>Gather all perspectives before making assumptions about root causes for variances.</a:t>
          </a:r>
        </a:p>
      </dsp:txBody>
      <dsp:txXfrm>
        <a:off x="1133349" y="4910881"/>
        <a:ext cx="5455341" cy="981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A3B13-06F9-41AD-8A90-E9111BA3E015}">
      <dsp:nvSpPr>
        <dsp:cNvPr id="0" name=""/>
        <dsp:cNvSpPr/>
      </dsp:nvSpPr>
      <dsp:spPr>
        <a:xfrm>
          <a:off x="0" y="3522544"/>
          <a:ext cx="764921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F4F0EB-72D0-4B6D-B2EE-97227D9736B4}">
      <dsp:nvSpPr>
        <dsp:cNvPr id="0" name=""/>
        <dsp:cNvSpPr/>
      </dsp:nvSpPr>
      <dsp:spPr>
        <a:xfrm>
          <a:off x="0" y="2009555"/>
          <a:ext cx="764921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5F0FF4-8EA8-4047-AC1E-3009ED7D85A2}">
      <dsp:nvSpPr>
        <dsp:cNvPr id="0" name=""/>
        <dsp:cNvSpPr/>
      </dsp:nvSpPr>
      <dsp:spPr>
        <a:xfrm>
          <a:off x="0" y="496566"/>
          <a:ext cx="764921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EB3AF9-CB5E-4EB3-885B-7CAE17785AB1}">
      <dsp:nvSpPr>
        <dsp:cNvPr id="0" name=""/>
        <dsp:cNvSpPr/>
      </dsp:nvSpPr>
      <dsp:spPr>
        <a:xfrm>
          <a:off x="1988794" y="553"/>
          <a:ext cx="5660415" cy="49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1155700">
            <a:lnSpc>
              <a:spcPct val="90000"/>
            </a:lnSpc>
            <a:spcBef>
              <a:spcPct val="0"/>
            </a:spcBef>
            <a:spcAft>
              <a:spcPct val="35000"/>
            </a:spcAft>
            <a:buNone/>
          </a:pPr>
          <a:r>
            <a:rPr lang="en-US" sz="2600" kern="1200" dirty="0"/>
            <a:t>  Perkins Performance Targets</a:t>
          </a:r>
        </a:p>
      </dsp:txBody>
      <dsp:txXfrm>
        <a:off x="1988794" y="553"/>
        <a:ext cx="5660415" cy="496013"/>
      </dsp:txXfrm>
    </dsp:sp>
    <dsp:sp modelId="{66571179-ABC6-436B-81DF-363E1A500992}">
      <dsp:nvSpPr>
        <dsp:cNvPr id="0" name=""/>
        <dsp:cNvSpPr/>
      </dsp:nvSpPr>
      <dsp:spPr>
        <a:xfrm>
          <a:off x="0" y="553"/>
          <a:ext cx="1988794" cy="496013"/>
        </a:xfrm>
        <a:prstGeom prst="round2SameRect">
          <a:avLst>
            <a:gd name="adj1" fmla="val 16670"/>
            <a:gd name="adj2" fmla="val 0"/>
          </a:avLst>
        </a:prstGeom>
        <a:solidFill>
          <a:srgbClr val="A66BD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24218" y="24771"/>
        <a:ext cx="1940358" cy="471795"/>
      </dsp:txXfrm>
    </dsp:sp>
    <dsp:sp modelId="{0261474D-A371-419D-AC3D-7BB15E641678}">
      <dsp:nvSpPr>
        <dsp:cNvPr id="0" name=""/>
        <dsp:cNvSpPr/>
      </dsp:nvSpPr>
      <dsp:spPr>
        <a:xfrm>
          <a:off x="0" y="496566"/>
          <a:ext cx="7649210" cy="992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Work-Based Learning, High School Graduation, Academic Proficiency, Placement, Non-Traditional</a:t>
          </a:r>
        </a:p>
      </dsp:txBody>
      <dsp:txXfrm>
        <a:off x="0" y="496566"/>
        <a:ext cx="7649210" cy="992175"/>
      </dsp:txXfrm>
    </dsp:sp>
    <dsp:sp modelId="{BCF92A5D-0481-44E9-8BBA-261CAA8E3D1E}">
      <dsp:nvSpPr>
        <dsp:cNvPr id="0" name=""/>
        <dsp:cNvSpPr/>
      </dsp:nvSpPr>
      <dsp:spPr>
        <a:xfrm>
          <a:off x="1988794" y="1513542"/>
          <a:ext cx="5660415" cy="49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1155700">
            <a:lnSpc>
              <a:spcPct val="90000"/>
            </a:lnSpc>
            <a:spcBef>
              <a:spcPct val="0"/>
            </a:spcBef>
            <a:spcAft>
              <a:spcPct val="35000"/>
            </a:spcAft>
            <a:buNone/>
          </a:pPr>
          <a:r>
            <a:rPr lang="en-US" sz="2600" kern="1200" dirty="0"/>
            <a:t>  Race and Ethnicity</a:t>
          </a:r>
        </a:p>
      </dsp:txBody>
      <dsp:txXfrm>
        <a:off x="1988794" y="1513542"/>
        <a:ext cx="5660415" cy="496013"/>
      </dsp:txXfrm>
    </dsp:sp>
    <dsp:sp modelId="{43C29BCA-5403-449D-ABD5-946309B299C0}">
      <dsp:nvSpPr>
        <dsp:cNvPr id="0" name=""/>
        <dsp:cNvSpPr/>
      </dsp:nvSpPr>
      <dsp:spPr>
        <a:xfrm>
          <a:off x="0" y="1513542"/>
          <a:ext cx="1988794" cy="496013"/>
        </a:xfrm>
        <a:prstGeom prst="round2SameRect">
          <a:avLst>
            <a:gd name="adj1" fmla="val 16670"/>
            <a:gd name="adj2" fmla="val 0"/>
          </a:avLst>
        </a:prstGeom>
        <a:solidFill>
          <a:schemeClr val="accent5">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24218" y="1537760"/>
        <a:ext cx="1940358" cy="471795"/>
      </dsp:txXfrm>
    </dsp:sp>
    <dsp:sp modelId="{46E41465-730B-4F5E-A330-01849209E347}">
      <dsp:nvSpPr>
        <dsp:cNvPr id="0" name=""/>
        <dsp:cNvSpPr/>
      </dsp:nvSpPr>
      <dsp:spPr>
        <a:xfrm>
          <a:off x="0" y="2009555"/>
          <a:ext cx="7649210" cy="992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American Indian, Asian, Black, </a:t>
          </a:r>
          <a:r>
            <a:rPr lang="en-US" sz="2000" kern="1200" dirty="0" err="1"/>
            <a:t>LatinX</a:t>
          </a:r>
          <a:r>
            <a:rPr lang="en-US" sz="2000" kern="1200" dirty="0"/>
            <a:t>, White, Pacific Islander, Two or More Races, Unknown</a:t>
          </a:r>
        </a:p>
      </dsp:txBody>
      <dsp:txXfrm>
        <a:off x="0" y="2009555"/>
        <a:ext cx="7649210" cy="992175"/>
      </dsp:txXfrm>
    </dsp:sp>
    <dsp:sp modelId="{EAA2B6B3-983B-462D-AC3D-6E8BB9B4F2CF}">
      <dsp:nvSpPr>
        <dsp:cNvPr id="0" name=""/>
        <dsp:cNvSpPr/>
      </dsp:nvSpPr>
      <dsp:spPr>
        <a:xfrm>
          <a:off x="1988794" y="3026531"/>
          <a:ext cx="5660415" cy="49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1155700">
            <a:lnSpc>
              <a:spcPct val="90000"/>
            </a:lnSpc>
            <a:spcBef>
              <a:spcPct val="0"/>
            </a:spcBef>
            <a:spcAft>
              <a:spcPct val="35000"/>
            </a:spcAft>
            <a:buNone/>
          </a:pPr>
          <a:r>
            <a:rPr lang="en-US" sz="2600" kern="1200" dirty="0"/>
            <a:t>  Special Populations</a:t>
          </a:r>
        </a:p>
      </dsp:txBody>
      <dsp:txXfrm>
        <a:off x="1988794" y="3026531"/>
        <a:ext cx="5660415" cy="496013"/>
      </dsp:txXfrm>
    </dsp:sp>
    <dsp:sp modelId="{20E697F6-73B2-44CA-A496-10D59D05624E}">
      <dsp:nvSpPr>
        <dsp:cNvPr id="0" name=""/>
        <dsp:cNvSpPr/>
      </dsp:nvSpPr>
      <dsp:spPr>
        <a:xfrm>
          <a:off x="0" y="3026531"/>
          <a:ext cx="1988794" cy="496013"/>
        </a:xfrm>
        <a:prstGeom prst="round2SameRect">
          <a:avLst>
            <a:gd name="adj1" fmla="val 16670"/>
            <a:gd name="adj2" fmla="val 0"/>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24218" y="3050749"/>
        <a:ext cx="1940358" cy="471795"/>
      </dsp:txXfrm>
    </dsp:sp>
    <dsp:sp modelId="{CE0F0070-5C3B-4F11-9455-F60F759204AE}">
      <dsp:nvSpPr>
        <dsp:cNvPr id="0" name=""/>
        <dsp:cNvSpPr/>
      </dsp:nvSpPr>
      <dsp:spPr>
        <a:xfrm>
          <a:off x="0" y="3522544"/>
          <a:ext cx="7649210" cy="992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Students with Disabilities, Economically Disadvantaged, English Language Learners, Homeless, Active Duty</a:t>
          </a:r>
        </a:p>
      </dsp:txBody>
      <dsp:txXfrm>
        <a:off x="0" y="3522544"/>
        <a:ext cx="7649210" cy="99217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1684353-3876-459B-A2A0-E1F1B77D3D93}" type="datetimeFigureOut">
              <a:rPr lang="en-US" smtClean="0"/>
              <a:t>4/5/2024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5123B90-74EE-4D50-961E-9E7BCD0C91B8}" type="slidenum">
              <a:rPr lang="en-US" smtClean="0"/>
              <a:t>‹#›</a:t>
            </a:fld>
            <a:endParaRPr lang="en-US"/>
          </a:p>
        </p:txBody>
      </p:sp>
    </p:spTree>
    <p:extLst>
      <p:ext uri="{BB962C8B-B14F-4D97-AF65-F5344CB8AC3E}">
        <p14:creationId xmlns:p14="http://schemas.microsoft.com/office/powerpoint/2010/main" val="1542030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4B58D4C-046B-4435-8871-108230B8C909}" type="datetimeFigureOut">
              <a:rPr lang="en-US" smtClean="0"/>
              <a:t>4/5/2024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FBBFB5A-915E-48F0-A4AA-A5289015209F}" type="slidenum">
              <a:rPr lang="en-US" smtClean="0"/>
              <a:t>‹#›</a:t>
            </a:fld>
            <a:endParaRPr lang="en-US"/>
          </a:p>
        </p:txBody>
      </p:sp>
    </p:spTree>
    <p:extLst>
      <p:ext uri="{BB962C8B-B14F-4D97-AF65-F5344CB8AC3E}">
        <p14:creationId xmlns:p14="http://schemas.microsoft.com/office/powerpoint/2010/main" val="1965819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Introductions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FBBFB5A-915E-48F0-A4AA-A5289015209F}" type="slidenum">
              <a:rPr lang="en-US" smtClean="0"/>
              <a:t>1</a:t>
            </a:fld>
            <a:endParaRPr lang="en-US"/>
          </a:p>
        </p:txBody>
      </p:sp>
    </p:spTree>
    <p:extLst>
      <p:ext uri="{BB962C8B-B14F-4D97-AF65-F5344CB8AC3E}">
        <p14:creationId xmlns:p14="http://schemas.microsoft.com/office/powerpoint/2010/main" val="1754441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27038"/>
            <a:ext cx="5575300" cy="3136900"/>
          </a:xfrm>
        </p:spPr>
      </p:sp>
      <p:sp>
        <p:nvSpPr>
          <p:cNvPr id="3" name="Notes Placeholder 2"/>
          <p:cNvSpPr>
            <a:spLocks noGrp="1"/>
          </p:cNvSpPr>
          <p:nvPr>
            <p:ph type="body" idx="1"/>
          </p:nvPr>
        </p:nvSpPr>
        <p:spPr>
          <a:xfrm>
            <a:off x="701039" y="3814325"/>
            <a:ext cx="5608320" cy="3660458"/>
          </a:xfrm>
        </p:spPr>
        <p:txBody>
          <a:bodyPr/>
          <a:lstStyle/>
          <a:p>
            <a:r>
              <a:rPr lang="en-US" dirty="0"/>
              <a:t>Talking points: </a:t>
            </a:r>
          </a:p>
          <a:p>
            <a:pPr marL="171450" indent="-171450">
              <a:buFont typeface="Arial" panose="020B0604020202020204" pitchFamily="34" charset="0"/>
              <a:buChar char="•"/>
            </a:pPr>
            <a:r>
              <a:rPr lang="en-US" dirty="0"/>
              <a:t>Talk other common errors. </a:t>
            </a:r>
          </a:p>
        </p:txBody>
      </p:sp>
      <p:sp>
        <p:nvSpPr>
          <p:cNvPr id="4" name="Slide Number Placeholder 3"/>
          <p:cNvSpPr>
            <a:spLocks noGrp="1"/>
          </p:cNvSpPr>
          <p:nvPr>
            <p:ph type="sldNum" sz="quarter" idx="5"/>
          </p:nvPr>
        </p:nvSpPr>
        <p:spPr/>
        <p:txBody>
          <a:bodyPr/>
          <a:lstStyle/>
          <a:p>
            <a:fld id="{6FBBFB5A-915E-48F0-A4AA-A5289015209F}" type="slidenum">
              <a:rPr lang="en-US" smtClean="0"/>
              <a:t>10</a:t>
            </a:fld>
            <a:endParaRPr lang="en-US"/>
          </a:p>
        </p:txBody>
      </p:sp>
    </p:spTree>
    <p:extLst>
      <p:ext uri="{BB962C8B-B14F-4D97-AF65-F5344CB8AC3E}">
        <p14:creationId xmlns:p14="http://schemas.microsoft.com/office/powerpoint/2010/main" val="1721784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27038"/>
            <a:ext cx="5575300" cy="3136900"/>
          </a:xfrm>
        </p:spPr>
      </p:sp>
      <p:sp>
        <p:nvSpPr>
          <p:cNvPr id="3" name="Notes Placeholder 2"/>
          <p:cNvSpPr>
            <a:spLocks noGrp="1"/>
          </p:cNvSpPr>
          <p:nvPr>
            <p:ph type="body" idx="1"/>
          </p:nvPr>
        </p:nvSpPr>
        <p:spPr>
          <a:xfrm>
            <a:off x="701039" y="3814325"/>
            <a:ext cx="5608320" cy="3660458"/>
          </a:xfrm>
        </p:spPr>
        <p:txBody>
          <a:bodyPr/>
          <a:lstStyle/>
          <a:p>
            <a:r>
              <a:rPr lang="en-US" dirty="0"/>
              <a:t>Talking points: </a:t>
            </a:r>
          </a:p>
          <a:p>
            <a:pPr marL="171450" indent="-171450">
              <a:buFont typeface="Arial" panose="020B0604020202020204" pitchFamily="34" charset="0"/>
              <a:buChar char="•"/>
            </a:pPr>
            <a:r>
              <a:rPr lang="en-US" dirty="0"/>
              <a:t>Next, use your multi year tab to examine the summary data across years. (Note you’ll need to sort by year and create a summary line of the data) Are the numbers consistent or are there large fluctuations in the number of students reported per enrollment category? Make notes of fields and/or years of data not to include in analysis. </a:t>
            </a:r>
          </a:p>
          <a:p>
            <a:pPr marL="171450" indent="-171450">
              <a:buFont typeface="Arial" panose="020B0604020202020204" pitchFamily="34" charset="0"/>
              <a:buChar char="•"/>
            </a:pPr>
            <a:r>
              <a:rPr lang="en-US" dirty="0"/>
              <a:t>Also look at data across programs and years. Does it look consistent or are there large increases or decreases? </a:t>
            </a:r>
          </a:p>
          <a:p>
            <a:pPr marL="171450" indent="-171450">
              <a:buFont typeface="Arial" panose="020B0604020202020204" pitchFamily="34" charset="0"/>
              <a:buChar char="•"/>
            </a:pPr>
            <a:r>
              <a:rPr lang="en-US" dirty="0"/>
              <a:t>Note if you find some sketchy errors, it doesn’t mean you can’t use all the data. It may just be you need to be wary of a certain reported field or indicator and need to dig a little deeper or look at multiple years before deciding a gap truly exists. This is a tool to help you, but it’s not the one all end all. And again, it’s only as good as the data reported. (Which, May 2</a:t>
            </a:r>
            <a:r>
              <a:rPr lang="en-US" baseline="30000" dirty="0"/>
              <a:t>nd</a:t>
            </a:r>
            <a:r>
              <a:rPr lang="en-US" dirty="0"/>
              <a:t>, Data Summit, and May 8</a:t>
            </a:r>
            <a:r>
              <a:rPr lang="en-US" baseline="30000" dirty="0"/>
              <a:t>th</a:t>
            </a:r>
            <a:r>
              <a:rPr lang="en-US" dirty="0"/>
              <a:t> Enrollment reporting – Save the dates)</a:t>
            </a:r>
          </a:p>
        </p:txBody>
      </p:sp>
      <p:sp>
        <p:nvSpPr>
          <p:cNvPr id="4" name="Slide Number Placeholder 3"/>
          <p:cNvSpPr>
            <a:spLocks noGrp="1"/>
          </p:cNvSpPr>
          <p:nvPr>
            <p:ph type="sldNum" sz="quarter" idx="5"/>
          </p:nvPr>
        </p:nvSpPr>
        <p:spPr/>
        <p:txBody>
          <a:bodyPr/>
          <a:lstStyle/>
          <a:p>
            <a:fld id="{6FBBFB5A-915E-48F0-A4AA-A5289015209F}" type="slidenum">
              <a:rPr lang="en-US" smtClean="0"/>
              <a:t>11</a:t>
            </a:fld>
            <a:endParaRPr lang="en-US"/>
          </a:p>
        </p:txBody>
      </p:sp>
    </p:spTree>
    <p:extLst>
      <p:ext uri="{BB962C8B-B14F-4D97-AF65-F5344CB8AC3E}">
        <p14:creationId xmlns:p14="http://schemas.microsoft.com/office/powerpoint/2010/main" val="1091460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 </a:t>
            </a:r>
          </a:p>
          <a:p>
            <a:r>
              <a:rPr lang="en-US" dirty="0"/>
              <a:t>Okay, ready for some dashboards?</a:t>
            </a:r>
          </a:p>
        </p:txBody>
      </p:sp>
      <p:sp>
        <p:nvSpPr>
          <p:cNvPr id="4" name="Slide Number Placeholder 3"/>
          <p:cNvSpPr>
            <a:spLocks noGrp="1"/>
          </p:cNvSpPr>
          <p:nvPr>
            <p:ph type="sldNum" sz="quarter" idx="5"/>
          </p:nvPr>
        </p:nvSpPr>
        <p:spPr/>
        <p:txBody>
          <a:bodyPr/>
          <a:lstStyle/>
          <a:p>
            <a:fld id="{6FBBFB5A-915E-48F0-A4AA-A5289015209F}" type="slidenum">
              <a:rPr lang="en-US" smtClean="0"/>
              <a:t>12</a:t>
            </a:fld>
            <a:endParaRPr lang="en-US"/>
          </a:p>
        </p:txBody>
      </p:sp>
    </p:spTree>
    <p:extLst>
      <p:ext uri="{BB962C8B-B14F-4D97-AF65-F5344CB8AC3E}">
        <p14:creationId xmlns:p14="http://schemas.microsoft.com/office/powerpoint/2010/main" val="1935478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Instructions: </a:t>
            </a:r>
          </a:p>
        </p:txBody>
      </p:sp>
      <p:sp>
        <p:nvSpPr>
          <p:cNvPr id="4" name="Slide Number Placeholder 3"/>
          <p:cNvSpPr>
            <a:spLocks noGrp="1"/>
          </p:cNvSpPr>
          <p:nvPr>
            <p:ph type="sldNum" sz="quarter" idx="5"/>
          </p:nvPr>
        </p:nvSpPr>
        <p:spPr/>
        <p:txBody>
          <a:bodyPr/>
          <a:lstStyle/>
          <a:p>
            <a:fld id="{6FBBFB5A-915E-48F0-A4AA-A5289015209F}" type="slidenum">
              <a:rPr lang="en-US" smtClean="0"/>
              <a:t>13</a:t>
            </a:fld>
            <a:endParaRPr lang="en-US"/>
          </a:p>
        </p:txBody>
      </p:sp>
    </p:spTree>
    <p:extLst>
      <p:ext uri="{BB962C8B-B14F-4D97-AF65-F5344CB8AC3E}">
        <p14:creationId xmlns:p14="http://schemas.microsoft.com/office/powerpoint/2010/main" val="215621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 </a:t>
            </a:r>
          </a:p>
          <a:p>
            <a:r>
              <a:rPr lang="en-US" dirty="0"/>
              <a:t>On the surface, this district is pretty solid. Only off 1% in gender, racial equity across the board, and achieving most targets in special populations. Students with disabilities and English Language Learners appear to be areas of interest.</a:t>
            </a:r>
          </a:p>
          <a:p>
            <a:r>
              <a:rPr lang="en-US" dirty="0"/>
              <a:t>The cluster level begins to tell a different story. The under and over enrollment by gender shows 16 programs are underrepresented in females by 10% or more and 17 programs have similar underrepresentation of males. Racially, </a:t>
            </a:r>
            <a:r>
              <a:rPr lang="en-US" dirty="0" err="1"/>
              <a:t>LatinX</a:t>
            </a:r>
            <a:r>
              <a:rPr lang="en-US" dirty="0"/>
              <a:t> students are underrepresented in 13 programs as are English Language Learners.</a:t>
            </a:r>
          </a:p>
          <a:p>
            <a:r>
              <a:rPr lang="en-US" dirty="0"/>
              <a:t>So although this district is well-balanced overall, opportunities exist within the cluster levels.  </a:t>
            </a:r>
          </a:p>
        </p:txBody>
      </p:sp>
      <p:sp>
        <p:nvSpPr>
          <p:cNvPr id="4" name="Slide Number Placeholder 3"/>
          <p:cNvSpPr>
            <a:spLocks noGrp="1"/>
          </p:cNvSpPr>
          <p:nvPr>
            <p:ph type="sldNum" sz="quarter" idx="5"/>
          </p:nvPr>
        </p:nvSpPr>
        <p:spPr/>
        <p:txBody>
          <a:bodyPr/>
          <a:lstStyle/>
          <a:p>
            <a:fld id="{6FBBFB5A-915E-48F0-A4AA-A5289015209F}" type="slidenum">
              <a:rPr lang="en-US" smtClean="0"/>
              <a:t>14</a:t>
            </a:fld>
            <a:endParaRPr lang="en-US"/>
          </a:p>
        </p:txBody>
      </p:sp>
    </p:spTree>
    <p:extLst>
      <p:ext uri="{BB962C8B-B14F-4D97-AF65-F5344CB8AC3E}">
        <p14:creationId xmlns:p14="http://schemas.microsoft.com/office/powerpoint/2010/main" val="2540770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a:t>
            </a:r>
          </a:p>
          <a:p>
            <a:r>
              <a:rPr lang="en-US" dirty="0"/>
              <a:t>Take notes as you examine your career cluster information. Where are the programs doing well and where might some opportunities to improve exist? You won’t be able to target everything, but you might start seeing a pattern that allows you as a team to say what you want to focus on for the upcoming year or years. For example, are you low in Latinx across a majority of programs? That might be a good place to start doing some root cause analysis. </a:t>
            </a:r>
          </a:p>
        </p:txBody>
      </p:sp>
      <p:sp>
        <p:nvSpPr>
          <p:cNvPr id="4" name="Slide Number Placeholder 3"/>
          <p:cNvSpPr>
            <a:spLocks noGrp="1"/>
          </p:cNvSpPr>
          <p:nvPr>
            <p:ph type="sldNum" sz="quarter" idx="5"/>
          </p:nvPr>
        </p:nvSpPr>
        <p:spPr/>
        <p:txBody>
          <a:bodyPr/>
          <a:lstStyle/>
          <a:p>
            <a:fld id="{6FBBFB5A-915E-48F0-A4AA-A5289015209F}" type="slidenum">
              <a:rPr lang="en-US" smtClean="0"/>
              <a:t>15</a:t>
            </a:fld>
            <a:endParaRPr lang="en-US"/>
          </a:p>
        </p:txBody>
      </p:sp>
    </p:spTree>
    <p:extLst>
      <p:ext uri="{BB962C8B-B14F-4D97-AF65-F5344CB8AC3E}">
        <p14:creationId xmlns:p14="http://schemas.microsoft.com/office/powerpoint/2010/main" val="194435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a:t>
            </a:r>
          </a:p>
          <a:p>
            <a:r>
              <a:rPr lang="en-US" dirty="0"/>
              <a:t>There’s too much data to show here, but this tab include counts and %’s for Perkins Performance, Race and Ethnicity, Gender (which is actually blue) and special populations, all presented by cluster. </a:t>
            </a:r>
          </a:p>
        </p:txBody>
      </p:sp>
      <p:sp>
        <p:nvSpPr>
          <p:cNvPr id="4" name="Slide Number Placeholder 3"/>
          <p:cNvSpPr>
            <a:spLocks noGrp="1"/>
          </p:cNvSpPr>
          <p:nvPr>
            <p:ph type="sldNum" sz="quarter" idx="5"/>
          </p:nvPr>
        </p:nvSpPr>
        <p:spPr/>
        <p:txBody>
          <a:bodyPr/>
          <a:lstStyle/>
          <a:p>
            <a:fld id="{6FBBFB5A-915E-48F0-A4AA-A5289015209F}" type="slidenum">
              <a:rPr lang="en-US" smtClean="0"/>
              <a:t>16</a:t>
            </a:fld>
            <a:endParaRPr lang="en-US"/>
          </a:p>
        </p:txBody>
      </p:sp>
    </p:spTree>
    <p:extLst>
      <p:ext uri="{BB962C8B-B14F-4D97-AF65-F5344CB8AC3E}">
        <p14:creationId xmlns:p14="http://schemas.microsoft.com/office/powerpoint/2010/main" val="3593736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just be aware these shadings aren’t based on any comparison percentage or target percentage. They are just literally shaded from low to high numbers. These are a good representation of how students are progressing through your programs, as long as your reported </a:t>
            </a:r>
            <a:r>
              <a:rPr lang="en-US" dirty="0" err="1"/>
              <a:t>enrollmet</a:t>
            </a:r>
            <a:r>
              <a:rPr lang="en-US" dirty="0"/>
              <a:t> numbers are good. There is no shading of other low or high indicators on this tab, although that is something you could do if you find it beneficial.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FBBFB5A-915E-48F0-A4AA-A5289015209F}" type="slidenum">
              <a:rPr lang="en-US" smtClean="0"/>
              <a:t>17</a:t>
            </a:fld>
            <a:endParaRPr lang="en-US"/>
          </a:p>
        </p:txBody>
      </p:sp>
    </p:spTree>
    <p:extLst>
      <p:ext uri="{BB962C8B-B14F-4D97-AF65-F5344CB8AC3E}">
        <p14:creationId xmlns:p14="http://schemas.microsoft.com/office/powerpoint/2010/main" val="1663024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a:t>
            </a:r>
          </a:p>
          <a:p>
            <a:r>
              <a:rPr lang="en-US" dirty="0"/>
              <a:t>This is a really critical tab in the dashboard as it drives all the over and under representation in your district. For secondary, this information was taken from the CDE and reflects your district demographics for students in the same grade levels as CTE.  </a:t>
            </a:r>
          </a:p>
          <a:p>
            <a:r>
              <a:rPr lang="en-US" dirty="0"/>
              <a:t>For post-secondary, the comparison population is currently your overall CTE demographic for 2023. For post-secondary, you should, as a team at your institution, consider what you’d like your comparison population to be in order to give you better information. Is it the overall institution demographics? Is there a region you serve where 90% of your students come from? You have better resources and understanding of your students, so this is one thing you might want or need to do that secondary institutions don’t need to do.  </a:t>
            </a:r>
          </a:p>
        </p:txBody>
      </p:sp>
      <p:sp>
        <p:nvSpPr>
          <p:cNvPr id="4" name="Slide Number Placeholder 3"/>
          <p:cNvSpPr>
            <a:spLocks noGrp="1"/>
          </p:cNvSpPr>
          <p:nvPr>
            <p:ph type="sldNum" sz="quarter" idx="5"/>
          </p:nvPr>
        </p:nvSpPr>
        <p:spPr/>
        <p:txBody>
          <a:bodyPr/>
          <a:lstStyle/>
          <a:p>
            <a:fld id="{6FBBFB5A-915E-48F0-A4AA-A5289015209F}" type="slidenum">
              <a:rPr lang="en-US" smtClean="0"/>
              <a:t>18</a:t>
            </a:fld>
            <a:endParaRPr lang="en-US"/>
          </a:p>
        </p:txBody>
      </p:sp>
    </p:spTree>
    <p:extLst>
      <p:ext uri="{BB962C8B-B14F-4D97-AF65-F5344CB8AC3E}">
        <p14:creationId xmlns:p14="http://schemas.microsoft.com/office/powerpoint/2010/main" val="3146753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this is the second enrollment tab, but in my opinion, the one that’s a little more clear to read. It’s small, but if you want to sort and shade by high and low or over and under to comparison percentages, it’s easier to do here. Both counts and %’s are reflected here and again, this data is for one year by cluster.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also the tab where, if you’d like to look at say, one individual school within your district, or multiple years of data rolled together, or maybe you and some other schools want to look at a region, you can input those enrolled numbers in columns A-X here and update the Comparison population tab which would need to reflect that same demographic. Then the heatmap and dashboard would reflect that data. However, that is pretty advanced and I wouldn’t recommend doing any modifications until you get really familiar with the dashboards. Also, always make a copy before making changes.  </a:t>
            </a:r>
          </a:p>
        </p:txBody>
      </p:sp>
      <p:sp>
        <p:nvSpPr>
          <p:cNvPr id="4" name="Slide Number Placeholder 3"/>
          <p:cNvSpPr>
            <a:spLocks noGrp="1"/>
          </p:cNvSpPr>
          <p:nvPr>
            <p:ph type="sldNum" sz="quarter" idx="5"/>
          </p:nvPr>
        </p:nvSpPr>
        <p:spPr/>
        <p:txBody>
          <a:bodyPr/>
          <a:lstStyle/>
          <a:p>
            <a:fld id="{6FBBFB5A-915E-48F0-A4AA-A5289015209F}" type="slidenum">
              <a:rPr lang="en-US" smtClean="0"/>
              <a:t>19</a:t>
            </a:fld>
            <a:endParaRPr lang="en-US"/>
          </a:p>
        </p:txBody>
      </p:sp>
    </p:spTree>
    <p:extLst>
      <p:ext uri="{BB962C8B-B14F-4D97-AF65-F5344CB8AC3E}">
        <p14:creationId xmlns:p14="http://schemas.microsoft.com/office/powerpoint/2010/main" val="121890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Talking Points</a:t>
            </a:r>
          </a:p>
          <a:p>
            <a:pPr marL="171450" indent="-171450">
              <a:buFont typeface="Arial" panose="020B0604020202020204" pitchFamily="34" charset="0"/>
              <a:buChar char="•"/>
            </a:pPr>
            <a:r>
              <a:rPr lang="en-US" dirty="0"/>
              <a:t>OGA: Hopefully at some point you’ve seen Victoria’s more encompassing presentation on Opportunity Gap Analysis, but for today, we’ll just touch on the highlights and how you can make it work for you.</a:t>
            </a:r>
          </a:p>
          <a:p>
            <a:pPr marL="171450" indent="-171450">
              <a:buFont typeface="Arial" panose="020B0604020202020204" pitchFamily="34" charset="0"/>
              <a:buChar char="•"/>
            </a:pPr>
            <a:r>
              <a:rPr lang="en-US" dirty="0"/>
              <a:t>Then we’ll briefly talk about enrollment and performance reporting. Because before you can make decisions based on data, you have to decide whether that data is good or not. We’ll go over some examples of what you might see in your data to help you make those decisions.  </a:t>
            </a:r>
          </a:p>
          <a:p>
            <a:pPr marL="171450" indent="-171450">
              <a:buFont typeface="Arial" panose="020B0604020202020204" pitchFamily="34" charset="0"/>
              <a:buChar char="•"/>
            </a:pPr>
            <a:r>
              <a:rPr lang="en-US" dirty="0"/>
              <a:t>Next we’ll review the individual components of the OGA Dashboard and how each might help you achieve your OGA goals.  </a:t>
            </a:r>
          </a:p>
          <a:p>
            <a:pPr marL="171450" indent="-171450">
              <a:buFont typeface="Arial" panose="020B0604020202020204" pitchFamily="34" charset="0"/>
              <a:buChar char="•"/>
            </a:pPr>
            <a:r>
              <a:rPr lang="en-US" dirty="0"/>
              <a:t>Then lastly, we’ll do a live demo of going through an OGA Dashboard.</a:t>
            </a:r>
          </a:p>
        </p:txBody>
      </p:sp>
      <p:sp>
        <p:nvSpPr>
          <p:cNvPr id="4" name="Slide Number Placeholder 3"/>
          <p:cNvSpPr>
            <a:spLocks noGrp="1"/>
          </p:cNvSpPr>
          <p:nvPr>
            <p:ph type="sldNum" sz="quarter" idx="5"/>
          </p:nvPr>
        </p:nvSpPr>
        <p:spPr/>
        <p:txBody>
          <a:bodyPr/>
          <a:lstStyle/>
          <a:p>
            <a:fld id="{6FBBFB5A-915E-48F0-A4AA-A5289015209F}" type="slidenum">
              <a:rPr lang="en-US" smtClean="0"/>
              <a:t>2</a:t>
            </a:fld>
            <a:endParaRPr lang="en-US"/>
          </a:p>
        </p:txBody>
      </p:sp>
    </p:spTree>
    <p:extLst>
      <p:ext uri="{BB962C8B-B14F-4D97-AF65-F5344CB8AC3E}">
        <p14:creationId xmlns:p14="http://schemas.microsoft.com/office/powerpoint/2010/main" val="4272665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a:t>
            </a:r>
          </a:p>
          <a:p>
            <a:r>
              <a:rPr lang="en-US" dirty="0"/>
              <a:t>The Heatmap is probably the most popular tab next to the Dashboard because it’s visual and quick to identify areas over and under. But it’s important to understand what these percentages mean. Whereas the enrollment tab %’s represent the ACTUAL % that reported number represents of the overall enrolled count for that cluster, in the heatmap, the % is telling you the % OVER or UNDER that number represents from the Comparison demographic. </a:t>
            </a:r>
          </a:p>
          <a:p>
            <a:r>
              <a:rPr lang="en-US" dirty="0"/>
              <a:t>So take an example, take Interior/Fashion Design. In Enrollment, the percentage of female to male is 80%/20%. What this is telling you here, is that females are overrepresented by 32% compared to the comparison demographic and males are underrepresented by 32%. So this isn’t a yay, green is good and red is bad. The green and red represent the extremes. </a:t>
            </a:r>
          </a:p>
        </p:txBody>
      </p:sp>
      <p:sp>
        <p:nvSpPr>
          <p:cNvPr id="4" name="Slide Number Placeholder 3"/>
          <p:cNvSpPr>
            <a:spLocks noGrp="1"/>
          </p:cNvSpPr>
          <p:nvPr>
            <p:ph type="sldNum" sz="quarter" idx="5"/>
          </p:nvPr>
        </p:nvSpPr>
        <p:spPr/>
        <p:txBody>
          <a:bodyPr/>
          <a:lstStyle/>
          <a:p>
            <a:fld id="{6FBBFB5A-915E-48F0-A4AA-A5289015209F}" type="slidenum">
              <a:rPr lang="en-US" smtClean="0"/>
              <a:t>20</a:t>
            </a:fld>
            <a:endParaRPr lang="en-US"/>
          </a:p>
        </p:txBody>
      </p:sp>
    </p:spTree>
    <p:extLst>
      <p:ext uri="{BB962C8B-B14F-4D97-AF65-F5344CB8AC3E}">
        <p14:creationId xmlns:p14="http://schemas.microsoft.com/office/powerpoint/2010/main" val="944752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a:t>
            </a:r>
          </a:p>
        </p:txBody>
      </p:sp>
      <p:sp>
        <p:nvSpPr>
          <p:cNvPr id="4" name="Slide Number Placeholder 3"/>
          <p:cNvSpPr>
            <a:spLocks noGrp="1"/>
          </p:cNvSpPr>
          <p:nvPr>
            <p:ph type="sldNum" sz="quarter" idx="5"/>
          </p:nvPr>
        </p:nvSpPr>
        <p:spPr/>
        <p:txBody>
          <a:bodyPr/>
          <a:lstStyle/>
          <a:p>
            <a:fld id="{6FBBFB5A-915E-48F0-A4AA-A5289015209F}" type="slidenum">
              <a:rPr lang="en-US" smtClean="0"/>
              <a:t>21</a:t>
            </a:fld>
            <a:endParaRPr lang="en-US"/>
          </a:p>
        </p:txBody>
      </p:sp>
    </p:spTree>
    <p:extLst>
      <p:ext uri="{BB962C8B-B14F-4D97-AF65-F5344CB8AC3E}">
        <p14:creationId xmlns:p14="http://schemas.microsoft.com/office/powerpoint/2010/main" val="1298140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a:t>
            </a:r>
          </a:p>
        </p:txBody>
      </p:sp>
      <p:sp>
        <p:nvSpPr>
          <p:cNvPr id="4" name="Slide Number Placeholder 3"/>
          <p:cNvSpPr>
            <a:spLocks noGrp="1"/>
          </p:cNvSpPr>
          <p:nvPr>
            <p:ph type="sldNum" sz="quarter" idx="5"/>
          </p:nvPr>
        </p:nvSpPr>
        <p:spPr/>
        <p:txBody>
          <a:bodyPr/>
          <a:lstStyle/>
          <a:p>
            <a:fld id="{6FBBFB5A-915E-48F0-A4AA-A5289015209F}" type="slidenum">
              <a:rPr lang="en-US" smtClean="0"/>
              <a:t>22</a:t>
            </a:fld>
            <a:endParaRPr lang="en-US"/>
          </a:p>
        </p:txBody>
      </p:sp>
    </p:spTree>
    <p:extLst>
      <p:ext uri="{BB962C8B-B14F-4D97-AF65-F5344CB8AC3E}">
        <p14:creationId xmlns:p14="http://schemas.microsoft.com/office/powerpoint/2010/main" val="2845658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BFB5A-915E-48F0-A4AA-A5289015209F}" type="slidenum">
              <a:rPr lang="en-US" smtClean="0"/>
              <a:t>23</a:t>
            </a:fld>
            <a:endParaRPr lang="en-US"/>
          </a:p>
        </p:txBody>
      </p:sp>
    </p:spTree>
    <p:extLst>
      <p:ext uri="{BB962C8B-B14F-4D97-AF65-F5344CB8AC3E}">
        <p14:creationId xmlns:p14="http://schemas.microsoft.com/office/powerpoint/2010/main" val="3433317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C1C66-C9C4-9A35-06C6-51297107E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F18F8-B4E6-8BF9-487D-20055E101819}"/>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29C87B53-44A4-7566-9A75-98143EC82676}"/>
              </a:ext>
            </a:extLst>
          </p:cNvPr>
          <p:cNvSpPr>
            <a:spLocks noGrp="1"/>
          </p:cNvSpPr>
          <p:nvPr>
            <p:ph type="body" idx="1"/>
          </p:nvPr>
        </p:nvSpPr>
        <p:spPr/>
        <p:txBody>
          <a:bodyPr/>
          <a:lstStyle/>
          <a:p>
            <a:r>
              <a:rPr lang="en-US" dirty="0"/>
              <a:t>Talking points </a:t>
            </a:r>
          </a:p>
          <a:p>
            <a:pPr marL="171450" indent="-171450">
              <a:buFont typeface="Arial" panose="020B0604020202020204" pitchFamily="34" charset="0"/>
              <a:buChar char="•"/>
            </a:pPr>
            <a:r>
              <a:rPr lang="en-US" dirty="0"/>
              <a:t>Work </a:t>
            </a:r>
            <a:r>
              <a:rPr lang="en-US"/>
              <a:t>through Demo </a:t>
            </a:r>
            <a:r>
              <a:rPr lang="en-US" dirty="0"/>
              <a:t>Dashboard.</a:t>
            </a:r>
          </a:p>
        </p:txBody>
      </p:sp>
      <p:sp>
        <p:nvSpPr>
          <p:cNvPr id="4" name="Slide Number Placeholder 3">
            <a:extLst>
              <a:ext uri="{FF2B5EF4-FFF2-40B4-BE49-F238E27FC236}">
                <a16:creationId xmlns:a16="http://schemas.microsoft.com/office/drawing/2014/main" id="{7D5F1167-0AF9-ADCA-67CD-080661008B3A}"/>
              </a:ext>
            </a:extLst>
          </p:cNvPr>
          <p:cNvSpPr>
            <a:spLocks noGrp="1"/>
          </p:cNvSpPr>
          <p:nvPr>
            <p:ph type="sldNum" sz="quarter" idx="5"/>
          </p:nvPr>
        </p:nvSpPr>
        <p:spPr/>
        <p:txBody>
          <a:bodyPr/>
          <a:lstStyle/>
          <a:p>
            <a:fld id="{6FBBFB5A-915E-48F0-A4AA-A5289015209F}" type="slidenum">
              <a:rPr lang="en-US" smtClean="0"/>
              <a:t>24</a:t>
            </a:fld>
            <a:endParaRPr lang="en-US"/>
          </a:p>
        </p:txBody>
      </p:sp>
    </p:spTree>
    <p:extLst>
      <p:ext uri="{BB962C8B-B14F-4D97-AF65-F5344CB8AC3E}">
        <p14:creationId xmlns:p14="http://schemas.microsoft.com/office/powerpoint/2010/main" val="1947841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a:t>
            </a:r>
          </a:p>
          <a:p>
            <a:endParaRPr lang="en-US" dirty="0"/>
          </a:p>
        </p:txBody>
      </p:sp>
      <p:sp>
        <p:nvSpPr>
          <p:cNvPr id="4" name="Slide Number Placeholder 3"/>
          <p:cNvSpPr>
            <a:spLocks noGrp="1"/>
          </p:cNvSpPr>
          <p:nvPr>
            <p:ph type="sldNum" sz="quarter" idx="5"/>
          </p:nvPr>
        </p:nvSpPr>
        <p:spPr/>
        <p:txBody>
          <a:bodyPr/>
          <a:lstStyle/>
          <a:p>
            <a:fld id="{6FBBFB5A-915E-48F0-A4AA-A5289015209F}" type="slidenum">
              <a:rPr lang="en-US" smtClean="0"/>
              <a:t>25</a:t>
            </a:fld>
            <a:endParaRPr lang="en-US"/>
          </a:p>
        </p:txBody>
      </p:sp>
    </p:spTree>
    <p:extLst>
      <p:ext uri="{BB962C8B-B14F-4D97-AF65-F5344CB8AC3E}">
        <p14:creationId xmlns:p14="http://schemas.microsoft.com/office/powerpoint/2010/main" val="1600550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Talking points </a:t>
            </a:r>
          </a:p>
          <a:p>
            <a:pPr marL="171450" indent="-171450">
              <a:buFont typeface="Arial" panose="020B0604020202020204" pitchFamily="34" charset="0"/>
              <a:buChar char="•"/>
            </a:pPr>
            <a:r>
              <a:rPr lang="en-US" dirty="0"/>
              <a:t>It’s easy to identify challenges. What takes hard work is identifying practical solutions and implementing an action plan that results in systems-level change. Yet every building starts with laying the first brick. For the action planning process, we want to create a blueprint, gather our bricks, and start with the first steps. </a:t>
            </a:r>
          </a:p>
        </p:txBody>
      </p:sp>
      <p:sp>
        <p:nvSpPr>
          <p:cNvPr id="4" name="Slide Number Placeholder 3"/>
          <p:cNvSpPr>
            <a:spLocks noGrp="1"/>
          </p:cNvSpPr>
          <p:nvPr>
            <p:ph type="sldNum" sz="quarter" idx="5"/>
          </p:nvPr>
        </p:nvSpPr>
        <p:spPr/>
        <p:txBody>
          <a:bodyPr/>
          <a:lstStyle/>
          <a:p>
            <a:fld id="{6FBBFB5A-915E-48F0-A4AA-A5289015209F}" type="slidenum">
              <a:rPr lang="en-US" smtClean="0"/>
              <a:t>26</a:t>
            </a:fld>
            <a:endParaRPr lang="en-US"/>
          </a:p>
        </p:txBody>
      </p:sp>
    </p:spTree>
    <p:extLst>
      <p:ext uri="{BB962C8B-B14F-4D97-AF65-F5344CB8AC3E}">
        <p14:creationId xmlns:p14="http://schemas.microsoft.com/office/powerpoint/2010/main" val="1879820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BFB5A-915E-48F0-A4AA-A5289015209F}" type="slidenum">
              <a:rPr lang="en-US" smtClean="0"/>
              <a:t>27</a:t>
            </a:fld>
            <a:endParaRPr lang="en-US"/>
          </a:p>
        </p:txBody>
      </p:sp>
    </p:spTree>
    <p:extLst>
      <p:ext uri="{BB962C8B-B14F-4D97-AF65-F5344CB8AC3E}">
        <p14:creationId xmlns:p14="http://schemas.microsoft.com/office/powerpoint/2010/main" val="2336159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BFB5A-915E-48F0-A4AA-A5289015209F}" type="slidenum">
              <a:rPr lang="en-US" smtClean="0"/>
              <a:t>28</a:t>
            </a:fld>
            <a:endParaRPr lang="en-US"/>
          </a:p>
        </p:txBody>
      </p:sp>
    </p:spTree>
    <p:extLst>
      <p:ext uri="{BB962C8B-B14F-4D97-AF65-F5344CB8AC3E}">
        <p14:creationId xmlns:p14="http://schemas.microsoft.com/office/powerpoint/2010/main" val="256504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Talking Points:</a:t>
            </a:r>
          </a:p>
          <a:p>
            <a:pPr marL="171450" indent="-171450">
              <a:buFont typeface="Arial" panose="020B0604020202020204" pitchFamily="34" charset="0"/>
              <a:buChar char="•"/>
            </a:pPr>
            <a:r>
              <a:rPr lang="en-US" dirty="0"/>
              <a:t>Colorado continues to being committed to Diversity, Equity, and Inclusion. That means all of us need to explore ways to improve access to educational opportunities for marginalized and special populations. You can read more about DEI in the CTE OGA Workbook, which you can download from the link at the end of this presentation.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FBBFB5A-915E-48F0-A4AA-A5289015209F}" type="slidenum">
              <a:rPr lang="en-US" smtClean="0"/>
              <a:t>3</a:t>
            </a:fld>
            <a:endParaRPr lang="en-US"/>
          </a:p>
        </p:txBody>
      </p:sp>
    </p:spTree>
    <p:extLst>
      <p:ext uri="{BB962C8B-B14F-4D97-AF65-F5344CB8AC3E}">
        <p14:creationId xmlns:p14="http://schemas.microsoft.com/office/powerpoint/2010/main" val="264307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Talking Points: </a:t>
            </a:r>
          </a:p>
          <a:p>
            <a:pPr marL="171450" lvl="0" indent="-171450">
              <a:buFont typeface="Arial" panose="020B0604020202020204" pitchFamily="34" charset="0"/>
              <a:buChar char="•"/>
            </a:pPr>
            <a:r>
              <a:rPr lang="en-US" b="0" dirty="0"/>
              <a:t>Building equity in best reflected as a continuous circle. In Colorado’s journey to building equity, we started in the middle of the circle here with </a:t>
            </a:r>
            <a:r>
              <a:rPr lang="en-US" b="1" dirty="0"/>
              <a:t>Building Awareness. </a:t>
            </a:r>
            <a:r>
              <a:rPr lang="en-US" b="0" dirty="0"/>
              <a:t>We did this by discussing why equity is important and understanding common challenges faced in CTE in reaching marginalized groups and special populations. We did this last year by hosting Brave Dialogues and emphasizing equity in all of our CTE conversations. </a:t>
            </a:r>
          </a:p>
          <a:p>
            <a:pPr marL="171450" lvl="0" indent="-171450">
              <a:buFont typeface="Arial" panose="020B0604020202020204" pitchFamily="34" charset="0"/>
              <a:buChar char="•"/>
            </a:pPr>
            <a:r>
              <a:rPr lang="en-US" b="0" dirty="0"/>
              <a:t>Last year was also the first year that we began to gather data and created these data dashboards for each district and consortium’s use. You all probably had a chance to review the data last year, and became familiar with the tabs and the dashboard, but maybe you weren’t really sure how to analyze the data and use it in your decision making. This is the area we want to focus on this year, which is really to begin building a better understanding of how to </a:t>
            </a:r>
            <a:r>
              <a:rPr lang="en-US" b="1" dirty="0"/>
              <a:t>Identify Opportunity Gaps</a:t>
            </a:r>
            <a:r>
              <a:rPr lang="en-US" b="0" dirty="0"/>
              <a:t>, and then </a:t>
            </a:r>
            <a:r>
              <a:rPr lang="en-US" b="1" dirty="0"/>
              <a:t>Examine Root Causes </a:t>
            </a:r>
            <a:r>
              <a:rPr lang="en-US" b="0" dirty="0"/>
              <a:t>by l</a:t>
            </a:r>
            <a:r>
              <a:rPr lang="en-US" dirty="0"/>
              <a:t>everaging different tools and techniques outlined in the CTE OGA Workbook which will then help </a:t>
            </a:r>
            <a:r>
              <a:rPr lang="en-US" b="1" dirty="0"/>
              <a:t>Select Strategies </a:t>
            </a:r>
            <a:r>
              <a:rPr lang="en-US" b="0" dirty="0"/>
              <a:t>that can help </a:t>
            </a:r>
            <a:r>
              <a:rPr lang="en-US" b="1" dirty="0"/>
              <a:t>Develop and Implement an Action Plan. </a:t>
            </a:r>
          </a:p>
          <a:p>
            <a:pPr marL="171450" lvl="0" indent="-171450">
              <a:buFont typeface="Arial" panose="020B0604020202020204" pitchFamily="34" charset="0"/>
              <a:buChar char="•"/>
            </a:pPr>
            <a:r>
              <a:rPr lang="en-US" b="0" dirty="0"/>
              <a:t>This approach is represented as a cycle to illustrate that we’re never truly done with the work. As soon as we finish the cycle, we start from the beginning again by gathering and examining our data. </a:t>
            </a:r>
          </a:p>
          <a:p>
            <a:pPr marL="171450" lvl="0" indent="-171450">
              <a:buFont typeface="Arial" panose="020B0604020202020204" pitchFamily="34" charset="0"/>
              <a:buChar char="•"/>
            </a:pP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297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BFB5A-915E-48F0-A4AA-A5289015209F}" type="slidenum">
              <a:rPr lang="en-US" smtClean="0"/>
              <a:t>5</a:t>
            </a:fld>
            <a:endParaRPr lang="en-US"/>
          </a:p>
        </p:txBody>
      </p:sp>
    </p:spTree>
    <p:extLst>
      <p:ext uri="{BB962C8B-B14F-4D97-AF65-F5344CB8AC3E}">
        <p14:creationId xmlns:p14="http://schemas.microsoft.com/office/powerpoint/2010/main" val="220857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Talking Points:</a:t>
            </a:r>
          </a:p>
          <a:p>
            <a:pPr marL="171450" indent="-171450">
              <a:buFont typeface="Arial" panose="020B0604020202020204" pitchFamily="34" charset="0"/>
              <a:buChar char="•"/>
            </a:pPr>
            <a:r>
              <a:rPr lang="en-US" dirty="0"/>
              <a:t>We created the dashboards because we wanted to offer a tool to help identify these components of opportunity gaps. To do who is affected by this gap; what the nature of the gap is; and where and when this gap occurs. The dashboard was designed to help you find disparities in your district across specific subgroups and/or special populations.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FBBFB5A-915E-48F0-A4AA-A5289015209F}" type="slidenum">
              <a:rPr lang="en-US" smtClean="0"/>
              <a:t>6</a:t>
            </a:fld>
            <a:endParaRPr lang="en-US"/>
          </a:p>
        </p:txBody>
      </p:sp>
    </p:spTree>
    <p:extLst>
      <p:ext uri="{BB962C8B-B14F-4D97-AF65-F5344CB8AC3E}">
        <p14:creationId xmlns:p14="http://schemas.microsoft.com/office/powerpoint/2010/main" val="236012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Talking Points:</a:t>
            </a:r>
          </a:p>
          <a:p>
            <a:pPr marL="0" indent="0">
              <a:buFont typeface="Arial" panose="020B0604020202020204" pitchFamily="34" charset="0"/>
              <a:buNone/>
            </a:pPr>
            <a:r>
              <a:rPr lang="en-US" dirty="0"/>
              <a:t>Okay, so let’s talk data….</a:t>
            </a:r>
          </a:p>
        </p:txBody>
      </p:sp>
      <p:sp>
        <p:nvSpPr>
          <p:cNvPr id="4" name="Slide Number Placeholder 3"/>
          <p:cNvSpPr>
            <a:spLocks noGrp="1"/>
          </p:cNvSpPr>
          <p:nvPr>
            <p:ph type="sldNum" sz="quarter" idx="5"/>
          </p:nvPr>
        </p:nvSpPr>
        <p:spPr/>
        <p:txBody>
          <a:bodyPr/>
          <a:lstStyle/>
          <a:p>
            <a:fld id="{6FBBFB5A-915E-48F0-A4AA-A5289015209F}" type="slidenum">
              <a:rPr lang="en-US" smtClean="0"/>
              <a:t>7</a:t>
            </a:fld>
            <a:endParaRPr lang="en-US"/>
          </a:p>
        </p:txBody>
      </p:sp>
    </p:spTree>
    <p:extLst>
      <p:ext uri="{BB962C8B-B14F-4D97-AF65-F5344CB8AC3E}">
        <p14:creationId xmlns:p14="http://schemas.microsoft.com/office/powerpoint/2010/main" val="799531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82588"/>
            <a:ext cx="5575300" cy="3136900"/>
          </a:xfrm>
        </p:spPr>
      </p:sp>
      <p:sp>
        <p:nvSpPr>
          <p:cNvPr id="3" name="Notes Placeholder 2"/>
          <p:cNvSpPr>
            <a:spLocks noGrp="1"/>
          </p:cNvSpPr>
          <p:nvPr>
            <p:ph type="body" idx="1"/>
          </p:nvPr>
        </p:nvSpPr>
        <p:spPr>
          <a:xfrm>
            <a:off x="701039" y="3949236"/>
            <a:ext cx="5608320" cy="3660458"/>
          </a:xfrm>
        </p:spPr>
        <p:txBody>
          <a:bodyPr/>
          <a:lstStyle/>
          <a:p>
            <a:pPr marL="0" indent="0">
              <a:buFont typeface="Arial" panose="020B0604020202020204" pitchFamily="34" charset="0"/>
              <a:buNone/>
            </a:pPr>
            <a:r>
              <a:rPr lang="en-US" dirty="0"/>
              <a:t>Talking Points: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FBBFB5A-915E-48F0-A4AA-A5289015209F}" type="slidenum">
              <a:rPr lang="en-US" smtClean="0"/>
              <a:t>8</a:t>
            </a:fld>
            <a:endParaRPr lang="en-US"/>
          </a:p>
        </p:txBody>
      </p:sp>
    </p:spTree>
    <p:extLst>
      <p:ext uri="{BB962C8B-B14F-4D97-AF65-F5344CB8AC3E}">
        <p14:creationId xmlns:p14="http://schemas.microsoft.com/office/powerpoint/2010/main" val="1295932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27038"/>
            <a:ext cx="5575300" cy="3136900"/>
          </a:xfrm>
        </p:spPr>
      </p:sp>
      <p:sp>
        <p:nvSpPr>
          <p:cNvPr id="3" name="Notes Placeholder 2"/>
          <p:cNvSpPr>
            <a:spLocks noGrp="1"/>
          </p:cNvSpPr>
          <p:nvPr>
            <p:ph type="body" idx="1"/>
          </p:nvPr>
        </p:nvSpPr>
        <p:spPr>
          <a:xfrm>
            <a:off x="701039" y="3814325"/>
            <a:ext cx="5608320" cy="3660458"/>
          </a:xfrm>
        </p:spPr>
        <p:txBody>
          <a:bodyPr/>
          <a:lstStyle/>
          <a:p>
            <a:r>
              <a:rPr lang="en-US" dirty="0"/>
              <a:t>Talking points: </a:t>
            </a:r>
          </a:p>
          <a:p>
            <a:pPr marL="171450" indent="-171450">
              <a:buFont typeface="Arial" panose="020B0604020202020204" pitchFamily="34" charset="0"/>
              <a:buChar char="•"/>
            </a:pPr>
            <a:r>
              <a:rPr lang="en-US" dirty="0"/>
              <a:t>Before you get started, review your data. Why? Because of what we said previously - your analysis is only going to be as good as the data you reported. So before you start looking for gaps, know what data fields are good to use. If you feel the reporting is questionable, then don’t rely solely on the dashboard information or one year of information. Instead, look across years to see if the issue is persistent. </a:t>
            </a:r>
          </a:p>
          <a:p>
            <a:pPr marL="171450" indent="-171450">
              <a:buFont typeface="Arial" panose="020B0604020202020204" pitchFamily="34" charset="0"/>
              <a:buChar char="•"/>
            </a:pPr>
            <a:r>
              <a:rPr lang="en-US" dirty="0"/>
              <a:t>Go over the first two frequently reported errors. </a:t>
            </a:r>
          </a:p>
          <a:p>
            <a:endParaRPr lang="en-US" dirty="0"/>
          </a:p>
        </p:txBody>
      </p:sp>
      <p:sp>
        <p:nvSpPr>
          <p:cNvPr id="4" name="Slide Number Placeholder 3"/>
          <p:cNvSpPr>
            <a:spLocks noGrp="1"/>
          </p:cNvSpPr>
          <p:nvPr>
            <p:ph type="sldNum" sz="quarter" idx="5"/>
          </p:nvPr>
        </p:nvSpPr>
        <p:spPr/>
        <p:txBody>
          <a:bodyPr/>
          <a:lstStyle/>
          <a:p>
            <a:fld id="{6FBBFB5A-915E-48F0-A4AA-A5289015209F}" type="slidenum">
              <a:rPr lang="en-US" smtClean="0"/>
              <a:t>9</a:t>
            </a:fld>
            <a:endParaRPr lang="en-US"/>
          </a:p>
        </p:txBody>
      </p:sp>
    </p:spTree>
    <p:extLst>
      <p:ext uri="{BB962C8B-B14F-4D97-AF65-F5344CB8AC3E}">
        <p14:creationId xmlns:p14="http://schemas.microsoft.com/office/powerpoint/2010/main" val="2733864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triangle element">
            <a:extLst>
              <a:ext uri="{FF2B5EF4-FFF2-40B4-BE49-F238E27FC236}">
                <a16:creationId xmlns:a16="http://schemas.microsoft.com/office/drawing/2014/main" id="{2B32E2B1-BCF3-4255-93CF-8FDD0CA1FBC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7429500" cy="6858000"/>
          </a:xfrm>
          <a:prstGeom prst="rect">
            <a:avLst/>
          </a:prstGeom>
        </p:spPr>
      </p:pic>
      <p:sp>
        <p:nvSpPr>
          <p:cNvPr id="3" name="Subtitle 2"/>
          <p:cNvSpPr>
            <a:spLocks noGrp="1"/>
          </p:cNvSpPr>
          <p:nvPr>
            <p:ph type="subTitle" idx="1"/>
          </p:nvPr>
        </p:nvSpPr>
        <p:spPr>
          <a:xfrm>
            <a:off x="6473284" y="4905840"/>
            <a:ext cx="534143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Main Title Graphic">
            <a:extLst>
              <a:ext uri="{FF2B5EF4-FFF2-40B4-BE49-F238E27FC236}">
                <a16:creationId xmlns:a16="http://schemas.microsoft.com/office/drawing/2014/main" id="{4B09A941-3B4E-4478-902C-EA7C8696D43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19877" y="2773963"/>
            <a:ext cx="4330206" cy="1556408"/>
          </a:xfrm>
          <a:prstGeom prst="rect">
            <a:avLst/>
          </a:prstGeom>
        </p:spPr>
      </p:pic>
      <p:cxnSp>
        <p:nvCxnSpPr>
          <p:cNvPr id="14" name="Straight Connector 13">
            <a:extLst>
              <a:ext uri="{FF2B5EF4-FFF2-40B4-BE49-F238E27FC236}">
                <a16:creationId xmlns:a16="http://schemas.microsoft.com/office/drawing/2014/main" id="{B1E6E993-D244-4260-8C76-FA728B41717F}"/>
              </a:ext>
            </a:extLst>
          </p:cNvPr>
          <p:cNvCxnSpPr/>
          <p:nvPr userDrawn="1"/>
        </p:nvCxnSpPr>
        <p:spPr>
          <a:xfrm>
            <a:off x="6619877" y="4696950"/>
            <a:ext cx="5572123"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350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FAF11BC-4188-4023-B5C2-A3E64286B8CA}" type="slidenum">
              <a:rPr lang="en-US" smtClean="0"/>
              <a:pPr/>
              <a:t>‹#›</a:t>
            </a:fld>
            <a:endParaRPr lang="en-US"/>
          </a:p>
        </p:txBody>
      </p:sp>
    </p:spTree>
    <p:extLst>
      <p:ext uri="{BB962C8B-B14F-4D97-AF65-F5344CB8AC3E}">
        <p14:creationId xmlns:p14="http://schemas.microsoft.com/office/powerpoint/2010/main" val="321760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FAF11BC-4188-4023-B5C2-A3E64286B8CA}" type="slidenum">
              <a:rPr lang="en-US" smtClean="0"/>
              <a:pPr/>
              <a:t>‹#›</a:t>
            </a:fld>
            <a:endParaRPr lang="en-US"/>
          </a:p>
        </p:txBody>
      </p:sp>
    </p:spTree>
    <p:extLst>
      <p:ext uri="{BB962C8B-B14F-4D97-AF65-F5344CB8AC3E}">
        <p14:creationId xmlns:p14="http://schemas.microsoft.com/office/powerpoint/2010/main" val="49051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FAF11BC-4188-4023-B5C2-A3E64286B8CA}" type="slidenum">
              <a:rPr lang="en-US" smtClean="0"/>
              <a:pPr/>
              <a:t>‹#›</a:t>
            </a:fld>
            <a:endParaRPr lang="en-US"/>
          </a:p>
        </p:txBody>
      </p:sp>
    </p:spTree>
    <p:extLst>
      <p:ext uri="{BB962C8B-B14F-4D97-AF65-F5344CB8AC3E}">
        <p14:creationId xmlns:p14="http://schemas.microsoft.com/office/powerpoint/2010/main" val="90158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AF11BC-4188-4023-B5C2-A3E64286B8CA}" type="slidenum">
              <a:rPr lang="en-US" smtClean="0"/>
              <a:pPr/>
              <a:t>‹#›</a:t>
            </a:fld>
            <a:endParaRPr lang="en-US"/>
          </a:p>
        </p:txBody>
      </p:sp>
    </p:spTree>
    <p:extLst>
      <p:ext uri="{BB962C8B-B14F-4D97-AF65-F5344CB8AC3E}">
        <p14:creationId xmlns:p14="http://schemas.microsoft.com/office/powerpoint/2010/main" val="514107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AF11BC-4188-4023-B5C2-A3E64286B8CA}" type="slidenum">
              <a:rPr lang="en-US" smtClean="0"/>
              <a:pPr/>
              <a:t>‹#›</a:t>
            </a:fld>
            <a:endParaRPr lang="en-US"/>
          </a:p>
        </p:txBody>
      </p:sp>
    </p:spTree>
    <p:extLst>
      <p:ext uri="{BB962C8B-B14F-4D97-AF65-F5344CB8AC3E}">
        <p14:creationId xmlns:p14="http://schemas.microsoft.com/office/powerpoint/2010/main" val="1949239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AF11BC-4188-4023-B5C2-A3E64286B8CA}" type="slidenum">
              <a:rPr lang="en-US" smtClean="0"/>
              <a:pPr/>
              <a:t>‹#›</a:t>
            </a:fld>
            <a:endParaRPr lang="en-US"/>
          </a:p>
        </p:txBody>
      </p:sp>
    </p:spTree>
    <p:extLst>
      <p:ext uri="{BB962C8B-B14F-4D97-AF65-F5344CB8AC3E}">
        <p14:creationId xmlns:p14="http://schemas.microsoft.com/office/powerpoint/2010/main" val="3974504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AF11BC-4188-4023-B5C2-A3E64286B8CA}" type="slidenum">
              <a:rPr lang="en-US" smtClean="0"/>
              <a:pPr/>
              <a:t>‹#›</a:t>
            </a:fld>
            <a:endParaRPr lang="en-US"/>
          </a:p>
        </p:txBody>
      </p:sp>
    </p:spTree>
    <p:extLst>
      <p:ext uri="{BB962C8B-B14F-4D97-AF65-F5344CB8AC3E}">
        <p14:creationId xmlns:p14="http://schemas.microsoft.com/office/powerpoint/2010/main" val="1304778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23" name="Freeform 12"/>
          <p:cNvSpPr/>
          <p:nvPr/>
        </p:nvSpPr>
        <p:spPr bwMode="auto">
          <a:xfrm>
            <a:off x="270933" y="3771900"/>
            <a:ext cx="48260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747185" y="3867150"/>
            <a:ext cx="82551"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grpSp>
        <p:nvGrpSpPr>
          <p:cNvPr id="19" name="Group 18"/>
          <p:cNvGrpSpPr/>
          <p:nvPr userDrawn="1"/>
        </p:nvGrpSpPr>
        <p:grpSpPr>
          <a:xfrm flipH="1">
            <a:off x="7150901" y="1"/>
            <a:ext cx="5037667" cy="6858001"/>
            <a:chOff x="203200" y="0"/>
            <a:chExt cx="3778250" cy="6858001"/>
          </a:xfrm>
        </p:grpSpPr>
        <p:sp>
          <p:nvSpPr>
            <p:cNvPr id="26"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rgbClr val="7AB800"/>
            </a:solidFill>
            <a:ln>
              <a:noFill/>
            </a:ln>
          </p:spPr>
        </p:sp>
        <p:sp>
          <p:nvSpPr>
            <p:cNvPr id="28"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rgbClr val="009AA6"/>
            </a:solidFill>
            <a:ln>
              <a:noFill/>
            </a:ln>
          </p:spPr>
        </p:sp>
        <p:sp>
          <p:nvSpPr>
            <p:cNvPr id="29"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3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31" name="Freeform 10"/>
            <p:cNvSpPr/>
            <p:nvPr/>
          </p:nvSpPr>
          <p:spPr bwMode="auto">
            <a:xfrm>
              <a:off x="641350" y="3871913"/>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rgbClr val="7AB800"/>
            </a:solidFill>
            <a:ln>
              <a:noFill/>
            </a:ln>
          </p:spPr>
        </p:sp>
        <p:sp>
          <p:nvSpPr>
            <p:cNvPr id="32" name="Freeform 11"/>
            <p:cNvSpPr/>
            <p:nvPr/>
          </p:nvSpPr>
          <p:spPr bwMode="auto">
            <a:xfrm>
              <a:off x="203200" y="3762375"/>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009AA6"/>
            </a:solidFill>
            <a:ln>
              <a:noFill/>
            </a:ln>
          </p:spPr>
        </p:sp>
      </p:grpSp>
      <p:sp>
        <p:nvSpPr>
          <p:cNvPr id="33" name="Freeform 6"/>
          <p:cNvSpPr/>
          <p:nvPr userDrawn="1"/>
        </p:nvSpPr>
        <p:spPr bwMode="auto">
          <a:xfrm flipH="1">
            <a:off x="9105642" y="-9473"/>
            <a:ext cx="1909165" cy="4108843"/>
          </a:xfrm>
          <a:custGeom>
            <a:avLst/>
            <a:gdLst>
              <a:gd name="connsiteX0" fmla="*/ 0 w 10488"/>
              <a:gd name="connsiteY0" fmla="*/ 9749 h 10000"/>
              <a:gd name="connsiteX1" fmla="*/ 3139 w 10488"/>
              <a:gd name="connsiteY1" fmla="*/ 10000 h 10000"/>
              <a:gd name="connsiteX2" fmla="*/ 10488 w 10488"/>
              <a:gd name="connsiteY2" fmla="*/ 0 h 10000"/>
              <a:gd name="connsiteX3" fmla="*/ 7697 w 10488"/>
              <a:gd name="connsiteY3" fmla="*/ 0 h 10000"/>
              <a:gd name="connsiteX4" fmla="*/ 0 w 10488"/>
              <a:gd name="connsiteY4" fmla="*/ 9749 h 10000"/>
              <a:gd name="connsiteX0" fmla="*/ 0 w 10488"/>
              <a:gd name="connsiteY0" fmla="*/ 9749 h 10000"/>
              <a:gd name="connsiteX1" fmla="*/ 3139 w 10488"/>
              <a:gd name="connsiteY1" fmla="*/ 10000 h 10000"/>
              <a:gd name="connsiteX2" fmla="*/ 10488 w 10488"/>
              <a:gd name="connsiteY2" fmla="*/ 0 h 10000"/>
              <a:gd name="connsiteX3" fmla="*/ 7557 w 10488"/>
              <a:gd name="connsiteY3" fmla="*/ 92 h 10000"/>
              <a:gd name="connsiteX4" fmla="*/ 0 w 10488"/>
              <a:gd name="connsiteY4" fmla="*/ 9749 h 10000"/>
              <a:gd name="connsiteX0" fmla="*/ 0 w 10488"/>
              <a:gd name="connsiteY0" fmla="*/ 9657 h 9908"/>
              <a:gd name="connsiteX1" fmla="*/ 3139 w 10488"/>
              <a:gd name="connsiteY1" fmla="*/ 9908 h 9908"/>
              <a:gd name="connsiteX2" fmla="*/ 10488 w 10488"/>
              <a:gd name="connsiteY2" fmla="*/ 23 h 9908"/>
              <a:gd name="connsiteX3" fmla="*/ 7557 w 10488"/>
              <a:gd name="connsiteY3" fmla="*/ 0 h 9908"/>
              <a:gd name="connsiteX4" fmla="*/ 0 w 10488"/>
              <a:gd name="connsiteY4" fmla="*/ 9657 h 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8" h="9908">
                <a:moveTo>
                  <a:pt x="0" y="9657"/>
                </a:moveTo>
                <a:lnTo>
                  <a:pt x="3139" y="9908"/>
                </a:lnTo>
                <a:lnTo>
                  <a:pt x="10488" y="23"/>
                </a:lnTo>
                <a:lnTo>
                  <a:pt x="7557" y="0"/>
                </a:lnTo>
                <a:lnTo>
                  <a:pt x="0" y="9657"/>
                </a:lnTo>
                <a:close/>
              </a:path>
            </a:pathLst>
          </a:custGeom>
          <a:solidFill>
            <a:srgbClr val="FF6D14"/>
          </a:solidFill>
          <a:ln>
            <a:noFill/>
          </a:ln>
        </p:spPr>
      </p:sp>
      <p:sp>
        <p:nvSpPr>
          <p:cNvPr id="34" name="Freeform 10"/>
          <p:cNvSpPr/>
          <p:nvPr userDrawn="1"/>
        </p:nvSpPr>
        <p:spPr bwMode="auto">
          <a:xfrm flipH="1">
            <a:off x="5942189" y="3981399"/>
            <a:ext cx="5072616" cy="2883773"/>
          </a:xfrm>
          <a:custGeom>
            <a:avLst/>
            <a:gdLst>
              <a:gd name="connsiteX0" fmla="*/ 0 w 10000"/>
              <a:gd name="connsiteY0" fmla="*/ 0 h 10064"/>
              <a:gd name="connsiteX1" fmla="*/ 14 w 10000"/>
              <a:gd name="connsiteY1" fmla="*/ 16 h 10064"/>
              <a:gd name="connsiteX2" fmla="*/ 8041 w 10000"/>
              <a:gd name="connsiteY2" fmla="*/ 10064 h 10064"/>
              <a:gd name="connsiteX3" fmla="*/ 10000 w 10000"/>
              <a:gd name="connsiteY3" fmla="*/ 10000 h 10064"/>
              <a:gd name="connsiteX4" fmla="*/ 1084 w 10000"/>
              <a:gd name="connsiteY4" fmla="*/ 304 h 10064"/>
              <a:gd name="connsiteX5" fmla="*/ 0 w 10000"/>
              <a:gd name="connsiteY5" fmla="*/ 0 h 10064"/>
              <a:gd name="connsiteX0" fmla="*/ 0 w 10000"/>
              <a:gd name="connsiteY0" fmla="*/ 0 h 10096"/>
              <a:gd name="connsiteX1" fmla="*/ 14 w 10000"/>
              <a:gd name="connsiteY1" fmla="*/ 16 h 10096"/>
              <a:gd name="connsiteX2" fmla="*/ 8847 w 10000"/>
              <a:gd name="connsiteY2" fmla="*/ 10096 h 10096"/>
              <a:gd name="connsiteX3" fmla="*/ 10000 w 10000"/>
              <a:gd name="connsiteY3" fmla="*/ 10000 h 10096"/>
              <a:gd name="connsiteX4" fmla="*/ 1084 w 10000"/>
              <a:gd name="connsiteY4" fmla="*/ 304 h 10096"/>
              <a:gd name="connsiteX5" fmla="*/ 0 w 10000"/>
              <a:gd name="connsiteY5" fmla="*/ 0 h 10096"/>
              <a:gd name="connsiteX0" fmla="*/ 0 w 11065"/>
              <a:gd name="connsiteY0" fmla="*/ 0 h 10096"/>
              <a:gd name="connsiteX1" fmla="*/ 14 w 11065"/>
              <a:gd name="connsiteY1" fmla="*/ 16 h 10096"/>
              <a:gd name="connsiteX2" fmla="*/ 8847 w 11065"/>
              <a:gd name="connsiteY2" fmla="*/ 10096 h 10096"/>
              <a:gd name="connsiteX3" fmla="*/ 11065 w 11065"/>
              <a:gd name="connsiteY3" fmla="*/ 9968 h 10096"/>
              <a:gd name="connsiteX4" fmla="*/ 1084 w 11065"/>
              <a:gd name="connsiteY4" fmla="*/ 304 h 10096"/>
              <a:gd name="connsiteX5" fmla="*/ 0 w 11065"/>
              <a:gd name="connsiteY5" fmla="*/ 0 h 10096"/>
              <a:gd name="connsiteX0" fmla="*/ 0 w 11065"/>
              <a:gd name="connsiteY0" fmla="*/ 0 h 10001"/>
              <a:gd name="connsiteX1" fmla="*/ 14 w 11065"/>
              <a:gd name="connsiteY1" fmla="*/ 16 h 10001"/>
              <a:gd name="connsiteX2" fmla="*/ 8789 w 11065"/>
              <a:gd name="connsiteY2" fmla="*/ 10001 h 10001"/>
              <a:gd name="connsiteX3" fmla="*/ 11065 w 11065"/>
              <a:gd name="connsiteY3" fmla="*/ 9968 h 10001"/>
              <a:gd name="connsiteX4" fmla="*/ 1084 w 11065"/>
              <a:gd name="connsiteY4" fmla="*/ 304 h 10001"/>
              <a:gd name="connsiteX5" fmla="*/ 0 w 11065"/>
              <a:gd name="connsiteY5" fmla="*/ 0 h 10001"/>
              <a:gd name="connsiteX0" fmla="*/ 0 w 11065"/>
              <a:gd name="connsiteY0" fmla="*/ 0 h 9968"/>
              <a:gd name="connsiteX1" fmla="*/ 14 w 11065"/>
              <a:gd name="connsiteY1" fmla="*/ 16 h 9968"/>
              <a:gd name="connsiteX2" fmla="*/ 8674 w 11065"/>
              <a:gd name="connsiteY2" fmla="*/ 9906 h 9968"/>
              <a:gd name="connsiteX3" fmla="*/ 11065 w 11065"/>
              <a:gd name="connsiteY3" fmla="*/ 9968 h 9968"/>
              <a:gd name="connsiteX4" fmla="*/ 1084 w 11065"/>
              <a:gd name="connsiteY4" fmla="*/ 304 h 9968"/>
              <a:gd name="connsiteX5" fmla="*/ 0 w 11065"/>
              <a:gd name="connsiteY5" fmla="*/ 0 h 9968"/>
              <a:gd name="connsiteX0" fmla="*/ 0 w 10000"/>
              <a:gd name="connsiteY0" fmla="*/ 0 h 10000"/>
              <a:gd name="connsiteX1" fmla="*/ 13 w 10000"/>
              <a:gd name="connsiteY1" fmla="*/ 16 h 10000"/>
              <a:gd name="connsiteX2" fmla="*/ 7813 w 10000"/>
              <a:gd name="connsiteY2" fmla="*/ 9970 h 10000"/>
              <a:gd name="connsiteX3" fmla="*/ 10000 w 10000"/>
              <a:gd name="connsiteY3" fmla="*/ 10000 h 10000"/>
              <a:gd name="connsiteX4" fmla="*/ 980 w 10000"/>
              <a:gd name="connsiteY4" fmla="*/ 305 h 10000"/>
              <a:gd name="connsiteX5" fmla="*/ 0 w 10000"/>
              <a:gd name="connsiteY5" fmla="*/ 0 h 10000"/>
              <a:gd name="connsiteX0" fmla="*/ 0 w 10000"/>
              <a:gd name="connsiteY0" fmla="*/ 0 h 10000"/>
              <a:gd name="connsiteX1" fmla="*/ 13 w 10000"/>
              <a:gd name="connsiteY1" fmla="*/ 16 h 10000"/>
              <a:gd name="connsiteX2" fmla="*/ 7813 w 10000"/>
              <a:gd name="connsiteY2" fmla="*/ 9970 h 10000"/>
              <a:gd name="connsiteX3" fmla="*/ 10000 w 10000"/>
              <a:gd name="connsiteY3" fmla="*/ 10000 h 10000"/>
              <a:gd name="connsiteX4" fmla="*/ 980 w 10000"/>
              <a:gd name="connsiteY4" fmla="*/ 305 h 10000"/>
              <a:gd name="connsiteX5" fmla="*/ 0 w 10000"/>
              <a:gd name="connsiteY5" fmla="*/ 0 h 10000"/>
              <a:gd name="connsiteX0" fmla="*/ 0 w 10208"/>
              <a:gd name="connsiteY0" fmla="*/ 0 h 10034"/>
              <a:gd name="connsiteX1" fmla="*/ 13 w 10208"/>
              <a:gd name="connsiteY1" fmla="*/ 16 h 10034"/>
              <a:gd name="connsiteX2" fmla="*/ 7813 w 10208"/>
              <a:gd name="connsiteY2" fmla="*/ 9970 h 10034"/>
              <a:gd name="connsiteX3" fmla="*/ 10208 w 10208"/>
              <a:gd name="connsiteY3" fmla="*/ 10034 h 10034"/>
              <a:gd name="connsiteX4" fmla="*/ 980 w 10208"/>
              <a:gd name="connsiteY4" fmla="*/ 305 h 10034"/>
              <a:gd name="connsiteX5" fmla="*/ 0 w 10208"/>
              <a:gd name="connsiteY5" fmla="*/ 0 h 10034"/>
              <a:gd name="connsiteX0" fmla="*/ 0 w 10208"/>
              <a:gd name="connsiteY0" fmla="*/ 0 h 10037"/>
              <a:gd name="connsiteX1" fmla="*/ 13 w 10208"/>
              <a:gd name="connsiteY1" fmla="*/ 16 h 10037"/>
              <a:gd name="connsiteX2" fmla="*/ 8281 w 10208"/>
              <a:gd name="connsiteY2" fmla="*/ 10037 h 10037"/>
              <a:gd name="connsiteX3" fmla="*/ 10208 w 10208"/>
              <a:gd name="connsiteY3" fmla="*/ 10034 h 10037"/>
              <a:gd name="connsiteX4" fmla="*/ 980 w 10208"/>
              <a:gd name="connsiteY4" fmla="*/ 305 h 10037"/>
              <a:gd name="connsiteX5" fmla="*/ 0 w 10208"/>
              <a:gd name="connsiteY5" fmla="*/ 0 h 10037"/>
              <a:gd name="connsiteX0" fmla="*/ 0 w 10208"/>
              <a:gd name="connsiteY0" fmla="*/ 0 h 10037"/>
              <a:gd name="connsiteX1" fmla="*/ 13 w 10208"/>
              <a:gd name="connsiteY1" fmla="*/ 16 h 10037"/>
              <a:gd name="connsiteX2" fmla="*/ 8203 w 10208"/>
              <a:gd name="connsiteY2" fmla="*/ 10037 h 10037"/>
              <a:gd name="connsiteX3" fmla="*/ 10208 w 10208"/>
              <a:gd name="connsiteY3" fmla="*/ 10034 h 10037"/>
              <a:gd name="connsiteX4" fmla="*/ 980 w 10208"/>
              <a:gd name="connsiteY4" fmla="*/ 305 h 10037"/>
              <a:gd name="connsiteX5" fmla="*/ 0 w 10208"/>
              <a:gd name="connsiteY5" fmla="*/ 0 h 10037"/>
              <a:gd name="connsiteX0" fmla="*/ 0 w 10208"/>
              <a:gd name="connsiteY0" fmla="*/ 0 h 10068"/>
              <a:gd name="connsiteX1" fmla="*/ 13 w 10208"/>
              <a:gd name="connsiteY1" fmla="*/ 16 h 10068"/>
              <a:gd name="connsiteX2" fmla="*/ 8203 w 10208"/>
              <a:gd name="connsiteY2" fmla="*/ 10037 h 10068"/>
              <a:gd name="connsiteX3" fmla="*/ 10208 w 10208"/>
              <a:gd name="connsiteY3" fmla="*/ 10068 h 10068"/>
              <a:gd name="connsiteX4" fmla="*/ 980 w 10208"/>
              <a:gd name="connsiteY4" fmla="*/ 305 h 10068"/>
              <a:gd name="connsiteX5" fmla="*/ 0 w 10208"/>
              <a:gd name="connsiteY5" fmla="*/ 0 h 10068"/>
              <a:gd name="connsiteX0" fmla="*/ 0 w 10208"/>
              <a:gd name="connsiteY0" fmla="*/ 0 h 10104"/>
              <a:gd name="connsiteX1" fmla="*/ 13 w 10208"/>
              <a:gd name="connsiteY1" fmla="*/ 16 h 10104"/>
              <a:gd name="connsiteX2" fmla="*/ 8203 w 10208"/>
              <a:gd name="connsiteY2" fmla="*/ 10104 h 10104"/>
              <a:gd name="connsiteX3" fmla="*/ 10208 w 10208"/>
              <a:gd name="connsiteY3" fmla="*/ 10068 h 10104"/>
              <a:gd name="connsiteX4" fmla="*/ 980 w 10208"/>
              <a:gd name="connsiteY4" fmla="*/ 305 h 10104"/>
              <a:gd name="connsiteX5" fmla="*/ 0 w 10208"/>
              <a:gd name="connsiteY5" fmla="*/ 0 h 10104"/>
              <a:gd name="connsiteX0" fmla="*/ 0 w 10234"/>
              <a:gd name="connsiteY0" fmla="*/ 0 h 10138"/>
              <a:gd name="connsiteX1" fmla="*/ 39 w 10234"/>
              <a:gd name="connsiteY1" fmla="*/ 50 h 10138"/>
              <a:gd name="connsiteX2" fmla="*/ 8229 w 10234"/>
              <a:gd name="connsiteY2" fmla="*/ 10138 h 10138"/>
              <a:gd name="connsiteX3" fmla="*/ 10234 w 10234"/>
              <a:gd name="connsiteY3" fmla="*/ 10102 h 10138"/>
              <a:gd name="connsiteX4" fmla="*/ 1006 w 10234"/>
              <a:gd name="connsiteY4" fmla="*/ 339 h 10138"/>
              <a:gd name="connsiteX5" fmla="*/ 0 w 10234"/>
              <a:gd name="connsiteY5" fmla="*/ 0 h 10138"/>
              <a:gd name="connsiteX0" fmla="*/ 0 w 10234"/>
              <a:gd name="connsiteY0" fmla="*/ 0 h 10138"/>
              <a:gd name="connsiteX1" fmla="*/ 39 w 10234"/>
              <a:gd name="connsiteY1" fmla="*/ 50 h 10138"/>
              <a:gd name="connsiteX2" fmla="*/ 8229 w 10234"/>
              <a:gd name="connsiteY2" fmla="*/ 10138 h 10138"/>
              <a:gd name="connsiteX3" fmla="*/ 10234 w 10234"/>
              <a:gd name="connsiteY3" fmla="*/ 10102 h 10138"/>
              <a:gd name="connsiteX4" fmla="*/ 1006 w 10234"/>
              <a:gd name="connsiteY4" fmla="*/ 339 h 10138"/>
              <a:gd name="connsiteX5" fmla="*/ 0 w 10234"/>
              <a:gd name="connsiteY5" fmla="*/ 0 h 10138"/>
              <a:gd name="connsiteX0" fmla="*/ 0 w 10234"/>
              <a:gd name="connsiteY0" fmla="*/ 0 h 10169"/>
              <a:gd name="connsiteX1" fmla="*/ 39 w 10234"/>
              <a:gd name="connsiteY1" fmla="*/ 50 h 10169"/>
              <a:gd name="connsiteX2" fmla="*/ 8229 w 10234"/>
              <a:gd name="connsiteY2" fmla="*/ 10138 h 10169"/>
              <a:gd name="connsiteX3" fmla="*/ 10234 w 10234"/>
              <a:gd name="connsiteY3" fmla="*/ 10169 h 10169"/>
              <a:gd name="connsiteX4" fmla="*/ 1006 w 10234"/>
              <a:gd name="connsiteY4" fmla="*/ 339 h 10169"/>
              <a:gd name="connsiteX5" fmla="*/ 0 w 10234"/>
              <a:gd name="connsiteY5" fmla="*/ 0 h 10169"/>
              <a:gd name="connsiteX0" fmla="*/ 0 w 10234"/>
              <a:gd name="connsiteY0" fmla="*/ 0 h 10169"/>
              <a:gd name="connsiteX1" fmla="*/ 39 w 10234"/>
              <a:gd name="connsiteY1" fmla="*/ 50 h 10169"/>
              <a:gd name="connsiteX2" fmla="*/ 8229 w 10234"/>
              <a:gd name="connsiteY2" fmla="*/ 10138 h 10169"/>
              <a:gd name="connsiteX3" fmla="*/ 10234 w 10234"/>
              <a:gd name="connsiteY3" fmla="*/ 10169 h 10169"/>
              <a:gd name="connsiteX4" fmla="*/ 1032 w 10234"/>
              <a:gd name="connsiteY4" fmla="*/ 238 h 10169"/>
              <a:gd name="connsiteX5" fmla="*/ 0 w 10234"/>
              <a:gd name="connsiteY5" fmla="*/ 0 h 1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34" h="10169">
                <a:moveTo>
                  <a:pt x="0" y="0"/>
                </a:moveTo>
                <a:cubicBezTo>
                  <a:pt x="5" y="5"/>
                  <a:pt x="34" y="45"/>
                  <a:pt x="39" y="50"/>
                </a:cubicBezTo>
                <a:lnTo>
                  <a:pt x="8229" y="10138"/>
                </a:lnTo>
                <a:lnTo>
                  <a:pt x="10234" y="10169"/>
                </a:lnTo>
                <a:lnTo>
                  <a:pt x="1032" y="238"/>
                </a:lnTo>
                <a:lnTo>
                  <a:pt x="0" y="0"/>
                </a:lnTo>
                <a:close/>
              </a:path>
            </a:pathLst>
          </a:custGeom>
          <a:solidFill>
            <a:srgbClr val="FF6D14"/>
          </a:solidFill>
          <a:ln>
            <a:noFill/>
          </a:ln>
        </p:spPr>
      </p:sp>
      <p:pic>
        <p:nvPicPr>
          <p:cNvPr id="35" name="Picture 3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661" y="6181394"/>
            <a:ext cx="3019552" cy="484632"/>
          </a:xfrm>
          <a:prstGeom prst="rect">
            <a:avLst/>
          </a:prstGeom>
        </p:spPr>
      </p:pic>
      <p:sp>
        <p:nvSpPr>
          <p:cNvPr id="14" name="Title 1"/>
          <p:cNvSpPr>
            <a:spLocks noGrp="1"/>
          </p:cNvSpPr>
          <p:nvPr>
            <p:ph type="title"/>
          </p:nvPr>
        </p:nvSpPr>
        <p:spPr>
          <a:xfrm>
            <a:off x="1296812" y="1895476"/>
            <a:ext cx="7529689" cy="1981200"/>
          </a:xfrm>
        </p:spPr>
        <p:txBody>
          <a:bodyPr/>
          <a:lstStyle>
            <a:lvl1pPr>
              <a:defRPr b="1">
                <a:latin typeface="Myriad Pro" panose="020B0503030403020204" pitchFamily="34" charset="0"/>
              </a:defRPr>
            </a:lvl1pPr>
          </a:lstStyle>
          <a:p>
            <a:r>
              <a:rPr lang="en-US" dirty="0"/>
              <a:t>Click to edit Master title style</a:t>
            </a:r>
          </a:p>
        </p:txBody>
      </p:sp>
    </p:spTree>
    <p:extLst>
      <p:ext uri="{BB962C8B-B14F-4D97-AF65-F5344CB8AC3E}">
        <p14:creationId xmlns:p14="http://schemas.microsoft.com/office/powerpoint/2010/main" val="323060911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pic>
        <p:nvPicPr>
          <p:cNvPr id="10" name="triangle element">
            <a:extLst>
              <a:ext uri="{FF2B5EF4-FFF2-40B4-BE49-F238E27FC236}">
                <a16:creationId xmlns:a16="http://schemas.microsoft.com/office/drawing/2014/main" id="{2B32E2B1-BCF3-4255-93CF-8FDD0CA1FBC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7429500" cy="6858000"/>
          </a:xfrm>
          <a:prstGeom prst="rect">
            <a:avLst/>
          </a:prstGeom>
        </p:spPr>
      </p:pic>
      <p:sp>
        <p:nvSpPr>
          <p:cNvPr id="3" name="Subtitle 2"/>
          <p:cNvSpPr>
            <a:spLocks noGrp="1"/>
          </p:cNvSpPr>
          <p:nvPr>
            <p:ph type="subTitle" idx="1"/>
          </p:nvPr>
        </p:nvSpPr>
        <p:spPr>
          <a:xfrm>
            <a:off x="6473284" y="4905840"/>
            <a:ext cx="534143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4" name="Straight Connector 13">
            <a:extLst>
              <a:ext uri="{FF2B5EF4-FFF2-40B4-BE49-F238E27FC236}">
                <a16:creationId xmlns:a16="http://schemas.microsoft.com/office/drawing/2014/main" id="{B1E6E993-D244-4260-8C76-FA728B41717F}"/>
              </a:ext>
            </a:extLst>
          </p:cNvPr>
          <p:cNvCxnSpPr/>
          <p:nvPr userDrawn="1"/>
        </p:nvCxnSpPr>
        <p:spPr>
          <a:xfrm>
            <a:off x="6619877" y="4696950"/>
            <a:ext cx="5572123"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CFD6FF-C845-47DF-9EA0-7D8D04B7F5FB}"/>
              </a:ext>
            </a:extLst>
          </p:cNvPr>
          <p:cNvSpPr>
            <a:spLocks noGrp="1"/>
          </p:cNvSpPr>
          <p:nvPr>
            <p:ph type="title"/>
          </p:nvPr>
        </p:nvSpPr>
        <p:spPr>
          <a:xfrm>
            <a:off x="6473284" y="3178389"/>
            <a:ext cx="5341434" cy="1325563"/>
          </a:xfrm>
        </p:spPr>
        <p:txBody>
          <a:bodyPr/>
          <a:lstStyle/>
          <a:p>
            <a:r>
              <a:rPr lang="en-US"/>
              <a:t>Click to edit Master title style</a:t>
            </a:r>
          </a:p>
        </p:txBody>
      </p:sp>
    </p:spTree>
    <p:extLst>
      <p:ext uri="{BB962C8B-B14F-4D97-AF65-F5344CB8AC3E}">
        <p14:creationId xmlns:p14="http://schemas.microsoft.com/office/powerpoint/2010/main" val="2536729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7" name="Photo">
            <a:extLst>
              <a:ext uri="{FF2B5EF4-FFF2-40B4-BE49-F238E27FC236}">
                <a16:creationId xmlns:a16="http://schemas.microsoft.com/office/drawing/2014/main" id="{B411517B-4243-477A-A5C4-A4696301515C}"/>
              </a:ext>
            </a:extLst>
          </p:cNvPr>
          <p:cNvSpPr>
            <a:spLocks noChangeAspect="1"/>
          </p:cNvSpPr>
          <p:nvPr userDrawn="1"/>
        </p:nvSpPr>
        <p:spPr>
          <a:xfrm>
            <a:off x="1" y="0"/>
            <a:ext cx="7429500" cy="4756064"/>
          </a:xfrm>
          <a:custGeom>
            <a:avLst/>
            <a:gdLst>
              <a:gd name="connsiteX0" fmla="*/ 0 w 7422078"/>
              <a:gd name="connsiteY0" fmla="*/ 0 h 4447309"/>
              <a:gd name="connsiteX1" fmla="*/ 0 w 7422078"/>
              <a:gd name="connsiteY1" fmla="*/ 4447309 h 4447309"/>
              <a:gd name="connsiteX2" fmla="*/ 7422078 w 7422078"/>
              <a:gd name="connsiteY2" fmla="*/ 53439 h 4447309"/>
              <a:gd name="connsiteX3" fmla="*/ 7416141 w 7422078"/>
              <a:gd name="connsiteY3" fmla="*/ 0 h 4447309"/>
              <a:gd name="connsiteX4" fmla="*/ 0 w 7422078"/>
              <a:gd name="connsiteY4" fmla="*/ 0 h 444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2078" h="4447309">
                <a:moveTo>
                  <a:pt x="0" y="0"/>
                </a:moveTo>
                <a:lnTo>
                  <a:pt x="0" y="4447309"/>
                </a:lnTo>
                <a:lnTo>
                  <a:pt x="7422078" y="53439"/>
                </a:lnTo>
                <a:lnTo>
                  <a:pt x="7416141" y="0"/>
                </a:lnTo>
                <a:lnTo>
                  <a:pt x="0" y="0"/>
                </a:lnTo>
                <a:close/>
              </a:path>
            </a:pathLst>
          </a:custGeom>
          <a:blipFill dpi="0" rotWithShape="1">
            <a:blip r:embed="rId2"/>
            <a:srcRect/>
            <a:stretch>
              <a:fillRect t="-9613" b="96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t>
            </a:r>
          </a:p>
        </p:txBody>
      </p:sp>
      <p:pic>
        <p:nvPicPr>
          <p:cNvPr id="10" name="triangle element">
            <a:extLst>
              <a:ext uri="{FF2B5EF4-FFF2-40B4-BE49-F238E27FC236}">
                <a16:creationId xmlns:a16="http://schemas.microsoft.com/office/drawing/2014/main" id="{2B32E2B1-BCF3-4255-93CF-8FDD0CA1FBCF}"/>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7429500" cy="6858000"/>
          </a:xfrm>
          <a:prstGeom prst="rect">
            <a:avLst/>
          </a:prstGeom>
        </p:spPr>
      </p:pic>
      <p:cxnSp>
        <p:nvCxnSpPr>
          <p:cNvPr id="14" name="Straight Connector 13">
            <a:extLst>
              <a:ext uri="{FF2B5EF4-FFF2-40B4-BE49-F238E27FC236}">
                <a16:creationId xmlns:a16="http://schemas.microsoft.com/office/drawing/2014/main" id="{B1E6E993-D244-4260-8C76-FA728B41717F}"/>
              </a:ext>
            </a:extLst>
          </p:cNvPr>
          <p:cNvCxnSpPr/>
          <p:nvPr userDrawn="1"/>
        </p:nvCxnSpPr>
        <p:spPr>
          <a:xfrm>
            <a:off x="6619877" y="3533168"/>
            <a:ext cx="5572123"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Welcome Type">
            <a:extLst>
              <a:ext uri="{FF2B5EF4-FFF2-40B4-BE49-F238E27FC236}">
                <a16:creationId xmlns:a16="http://schemas.microsoft.com/office/drawing/2014/main" id="{46D77CDE-0DCD-4BF0-AC3D-0095ED4747E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9877" y="2773963"/>
            <a:ext cx="2088525" cy="462063"/>
          </a:xfrm>
          <a:prstGeom prst="rect">
            <a:avLst/>
          </a:prstGeom>
        </p:spPr>
      </p:pic>
      <p:sp>
        <p:nvSpPr>
          <p:cNvPr id="3" name="Subtitle 2"/>
          <p:cNvSpPr>
            <a:spLocks noGrp="1"/>
          </p:cNvSpPr>
          <p:nvPr>
            <p:ph type="subTitle" idx="1"/>
          </p:nvPr>
        </p:nvSpPr>
        <p:spPr>
          <a:xfrm>
            <a:off x="6473284" y="3883231"/>
            <a:ext cx="5158597" cy="267837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63071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hank You">
    <p:spTree>
      <p:nvGrpSpPr>
        <p:cNvPr id="1" name=""/>
        <p:cNvGrpSpPr/>
        <p:nvPr/>
      </p:nvGrpSpPr>
      <p:grpSpPr>
        <a:xfrm>
          <a:off x="0" y="0"/>
          <a:ext cx="0" cy="0"/>
          <a:chOff x="0" y="0"/>
          <a:chExt cx="0" cy="0"/>
        </a:xfrm>
      </p:grpSpPr>
      <p:pic>
        <p:nvPicPr>
          <p:cNvPr id="10" name="triangle element">
            <a:extLst>
              <a:ext uri="{FF2B5EF4-FFF2-40B4-BE49-F238E27FC236}">
                <a16:creationId xmlns:a16="http://schemas.microsoft.com/office/drawing/2014/main" id="{2B32E2B1-BCF3-4255-93CF-8FDD0CA1FBC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7429500" cy="6858000"/>
          </a:xfrm>
          <a:prstGeom prst="rect">
            <a:avLst/>
          </a:prstGeom>
        </p:spPr>
      </p:pic>
      <p:sp>
        <p:nvSpPr>
          <p:cNvPr id="3" name="Subtitle 2"/>
          <p:cNvSpPr>
            <a:spLocks noGrp="1"/>
          </p:cNvSpPr>
          <p:nvPr>
            <p:ph type="subTitle" idx="1"/>
          </p:nvPr>
        </p:nvSpPr>
        <p:spPr>
          <a:xfrm>
            <a:off x="6473284" y="3641391"/>
            <a:ext cx="534143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4" name="Straight Connector 13">
            <a:extLst>
              <a:ext uri="{FF2B5EF4-FFF2-40B4-BE49-F238E27FC236}">
                <a16:creationId xmlns:a16="http://schemas.microsoft.com/office/drawing/2014/main" id="{B1E6E993-D244-4260-8C76-FA728B41717F}"/>
              </a:ext>
            </a:extLst>
          </p:cNvPr>
          <p:cNvCxnSpPr/>
          <p:nvPr userDrawn="1"/>
        </p:nvCxnSpPr>
        <p:spPr>
          <a:xfrm>
            <a:off x="6619877" y="3432501"/>
            <a:ext cx="5572123"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9" name="Main Title Graphic">
            <a:extLst>
              <a:ext uri="{FF2B5EF4-FFF2-40B4-BE49-F238E27FC236}">
                <a16:creationId xmlns:a16="http://schemas.microsoft.com/office/drawing/2014/main" id="{55E1D774-2780-44BD-9F9A-781069B0BBB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19877" y="2848927"/>
            <a:ext cx="1897246" cy="367683"/>
          </a:xfrm>
          <a:prstGeom prst="rect">
            <a:avLst/>
          </a:prstGeom>
        </p:spPr>
      </p:pic>
    </p:spTree>
    <p:extLst>
      <p:ext uri="{BB962C8B-B14F-4D97-AF65-F5344CB8AC3E}">
        <p14:creationId xmlns:p14="http://schemas.microsoft.com/office/powerpoint/2010/main" val="3834338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7" name="top gray bar">
            <a:extLst>
              <a:ext uri="{FF2B5EF4-FFF2-40B4-BE49-F238E27FC236}">
                <a16:creationId xmlns:a16="http://schemas.microsoft.com/office/drawing/2014/main" id="{9B9352B4-C5AD-4021-AA19-41A7D4387FC2}"/>
              </a:ext>
            </a:extLst>
          </p:cNvPr>
          <p:cNvSpPr/>
          <p:nvPr/>
        </p:nvSpPr>
        <p:spPr>
          <a:xfrm>
            <a:off x="0" y="1"/>
            <a:ext cx="12192000" cy="1413244"/>
          </a:xfrm>
          <a:custGeom>
            <a:avLst/>
            <a:gdLst>
              <a:gd name="connsiteX0" fmla="*/ 0 w 9143809"/>
              <a:gd name="connsiteY0" fmla="*/ 0 h 1042320"/>
              <a:gd name="connsiteX1" fmla="*/ 9143809 w 9143809"/>
              <a:gd name="connsiteY1" fmla="*/ 0 h 1042320"/>
              <a:gd name="connsiteX2" fmla="*/ 9143809 w 9143809"/>
              <a:gd name="connsiteY2" fmla="*/ 1042321 h 1042320"/>
              <a:gd name="connsiteX3" fmla="*/ 0 w 9143809"/>
              <a:gd name="connsiteY3" fmla="*/ 1042321 h 1042320"/>
            </a:gdLst>
            <a:ahLst/>
            <a:cxnLst>
              <a:cxn ang="0">
                <a:pos x="connsiteX0" y="connsiteY0"/>
              </a:cxn>
              <a:cxn ang="0">
                <a:pos x="connsiteX1" y="connsiteY1"/>
              </a:cxn>
              <a:cxn ang="0">
                <a:pos x="connsiteX2" y="connsiteY2"/>
              </a:cxn>
              <a:cxn ang="0">
                <a:pos x="connsiteX3" y="connsiteY3"/>
              </a:cxn>
            </a:cxnLst>
            <a:rect l="l" t="t" r="r" b="b"/>
            <a:pathLst>
              <a:path w="9143809" h="1042320">
                <a:moveTo>
                  <a:pt x="0" y="0"/>
                </a:moveTo>
                <a:lnTo>
                  <a:pt x="9143809" y="0"/>
                </a:lnTo>
                <a:lnTo>
                  <a:pt x="9143809" y="1042321"/>
                </a:lnTo>
                <a:lnTo>
                  <a:pt x="0" y="1042321"/>
                </a:lnTo>
                <a:close/>
              </a:path>
            </a:pathLst>
          </a:custGeom>
          <a:gradFill>
            <a:gsLst>
              <a:gs pos="100000">
                <a:schemeClr val="bg1"/>
              </a:gs>
              <a:gs pos="59000">
                <a:schemeClr val="bg1">
                  <a:lumMod val="95000"/>
                </a:schemeClr>
              </a:gs>
            </a:gsLst>
            <a:lin ang="2160000" scaled="0"/>
          </a:gradFill>
          <a:ln w="9525" cap="flat">
            <a:noFill/>
            <a:prstDash val="solid"/>
            <a:miter/>
          </a:ln>
        </p:spPr>
        <p:txBody>
          <a:bodyPr rtlCol="0" anchor="ctr"/>
          <a:lstStyle/>
          <a:p>
            <a:endParaRPr lang="en-US"/>
          </a:p>
        </p:txBody>
      </p:sp>
      <p:pic>
        <p:nvPicPr>
          <p:cNvPr id="11" name="Gray Triangles">
            <a:extLst>
              <a:ext uri="{FF2B5EF4-FFF2-40B4-BE49-F238E27FC236}">
                <a16:creationId xmlns:a16="http://schemas.microsoft.com/office/drawing/2014/main" id="{9F31ECF0-D9E9-4E60-B67A-75A6BF89496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1772" y="3176660"/>
            <a:ext cx="5840228" cy="3681340"/>
          </a:xfrm>
          <a:prstGeom prst="rect">
            <a:avLst/>
          </a:prstGeom>
        </p:spPr>
      </p:pic>
      <p:pic>
        <p:nvPicPr>
          <p:cNvPr id="13" name="Bottom Bar">
            <a:extLst>
              <a:ext uri="{FF2B5EF4-FFF2-40B4-BE49-F238E27FC236}">
                <a16:creationId xmlns:a16="http://schemas.microsoft.com/office/drawing/2014/main" id="{1331D0E5-AEE7-4394-858D-DF6C78F757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46" y="6534150"/>
            <a:ext cx="12435840" cy="323850"/>
          </a:xfrm>
          <a:prstGeom prst="rect">
            <a:avLst/>
          </a:prstGeom>
        </p:spPr>
      </p:pic>
      <p:pic>
        <p:nvPicPr>
          <p:cNvPr id="18" name="URL and Twitter Handle Callout">
            <a:extLst>
              <a:ext uri="{FF2B5EF4-FFF2-40B4-BE49-F238E27FC236}">
                <a16:creationId xmlns:a16="http://schemas.microsoft.com/office/drawing/2014/main" id="{6DD043E8-7551-4FBC-AAD8-7473A00B44D5}"/>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4377" y="6608207"/>
            <a:ext cx="1979962" cy="175736"/>
          </a:xfrm>
          <a:prstGeom prst="rect">
            <a:avLst/>
          </a:prstGeom>
        </p:spPr>
      </p:pic>
      <p:sp>
        <p:nvSpPr>
          <p:cNvPr id="16" name="Slide Number Placeholder 15">
            <a:extLst>
              <a:ext uri="{FF2B5EF4-FFF2-40B4-BE49-F238E27FC236}">
                <a16:creationId xmlns:a16="http://schemas.microsoft.com/office/drawing/2014/main" id="{7935A68A-5872-4E42-A6F3-EAE58BE6AF95}"/>
              </a:ext>
            </a:extLst>
          </p:cNvPr>
          <p:cNvSpPr>
            <a:spLocks noGrp="1"/>
          </p:cNvSpPr>
          <p:nvPr>
            <p:ph type="sldNum" sz="quarter" idx="12"/>
          </p:nvPr>
        </p:nvSpPr>
        <p:spPr>
          <a:xfrm>
            <a:off x="8324991" y="6546294"/>
            <a:ext cx="2493818" cy="301756"/>
          </a:xfrm>
        </p:spPr>
        <p:txBody>
          <a:bodyPr/>
          <a:lstStyle>
            <a:lvl1pPr>
              <a:defRPr>
                <a:solidFill>
                  <a:schemeClr val="bg1"/>
                </a:solidFill>
              </a:defRPr>
            </a:lvl1pPr>
          </a:lstStyle>
          <a:p>
            <a:fld id="{832C07CC-48B0-4E10-B8D7-6CD54437AFC6}" type="slidenum">
              <a:rPr lang="en-US" smtClean="0"/>
              <a:pPr/>
              <a:t>‹#›</a:t>
            </a:fld>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838200" y="229922"/>
            <a:ext cx="10515600" cy="1183323"/>
          </a:xfrm>
        </p:spPr>
        <p:txBody>
          <a:bodyPr>
            <a:normAutofit/>
          </a:bodyPr>
          <a:lstStyle>
            <a:lvl1pPr>
              <a:defRPr sz="3400"/>
            </a:lvl1pPr>
          </a:lstStyle>
          <a:p>
            <a:r>
              <a:rPr lang="en-US" dirty="0"/>
              <a:t>Click to edit Master title style</a:t>
            </a:r>
          </a:p>
        </p:txBody>
      </p:sp>
    </p:spTree>
    <p:extLst>
      <p:ext uri="{BB962C8B-B14F-4D97-AF65-F5344CB8AC3E}">
        <p14:creationId xmlns:p14="http://schemas.microsoft.com/office/powerpoint/2010/main" val="3718132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een Title and Content">
    <p:spTree>
      <p:nvGrpSpPr>
        <p:cNvPr id="1" name=""/>
        <p:cNvGrpSpPr/>
        <p:nvPr/>
      </p:nvGrpSpPr>
      <p:grpSpPr>
        <a:xfrm>
          <a:off x="0" y="0"/>
          <a:ext cx="0" cy="0"/>
          <a:chOff x="0" y="0"/>
          <a:chExt cx="0" cy="0"/>
        </a:xfrm>
      </p:grpSpPr>
      <p:sp>
        <p:nvSpPr>
          <p:cNvPr id="9" name="top gray bar">
            <a:extLst>
              <a:ext uri="{FF2B5EF4-FFF2-40B4-BE49-F238E27FC236}">
                <a16:creationId xmlns:a16="http://schemas.microsoft.com/office/drawing/2014/main" id="{F032DF7B-4C15-4307-BFCC-CFA0785519F9}"/>
              </a:ext>
            </a:extLst>
          </p:cNvPr>
          <p:cNvSpPr/>
          <p:nvPr userDrawn="1"/>
        </p:nvSpPr>
        <p:spPr>
          <a:xfrm>
            <a:off x="0" y="1"/>
            <a:ext cx="12192000" cy="1413244"/>
          </a:xfrm>
          <a:custGeom>
            <a:avLst/>
            <a:gdLst>
              <a:gd name="connsiteX0" fmla="*/ 0 w 9143809"/>
              <a:gd name="connsiteY0" fmla="*/ 0 h 1042320"/>
              <a:gd name="connsiteX1" fmla="*/ 9143809 w 9143809"/>
              <a:gd name="connsiteY1" fmla="*/ 0 h 1042320"/>
              <a:gd name="connsiteX2" fmla="*/ 9143809 w 9143809"/>
              <a:gd name="connsiteY2" fmla="*/ 1042321 h 1042320"/>
              <a:gd name="connsiteX3" fmla="*/ 0 w 9143809"/>
              <a:gd name="connsiteY3" fmla="*/ 1042321 h 1042320"/>
            </a:gdLst>
            <a:ahLst/>
            <a:cxnLst>
              <a:cxn ang="0">
                <a:pos x="connsiteX0" y="connsiteY0"/>
              </a:cxn>
              <a:cxn ang="0">
                <a:pos x="connsiteX1" y="connsiteY1"/>
              </a:cxn>
              <a:cxn ang="0">
                <a:pos x="connsiteX2" y="connsiteY2"/>
              </a:cxn>
              <a:cxn ang="0">
                <a:pos x="connsiteX3" y="connsiteY3"/>
              </a:cxn>
            </a:cxnLst>
            <a:rect l="l" t="t" r="r" b="b"/>
            <a:pathLst>
              <a:path w="9143809" h="1042320">
                <a:moveTo>
                  <a:pt x="0" y="0"/>
                </a:moveTo>
                <a:lnTo>
                  <a:pt x="9143809" y="0"/>
                </a:lnTo>
                <a:lnTo>
                  <a:pt x="9143809" y="1042321"/>
                </a:lnTo>
                <a:lnTo>
                  <a:pt x="0" y="1042321"/>
                </a:lnTo>
                <a:close/>
              </a:path>
            </a:pathLst>
          </a:custGeom>
          <a:gradFill>
            <a:gsLst>
              <a:gs pos="100000">
                <a:schemeClr val="bg1"/>
              </a:gs>
              <a:gs pos="59000">
                <a:schemeClr val="bg1">
                  <a:lumMod val="95000"/>
                </a:schemeClr>
              </a:gs>
            </a:gsLst>
            <a:lin ang="2160000" scaled="0"/>
          </a:gradFill>
          <a:ln w="9525" cap="flat">
            <a:noFill/>
            <a:prstDash val="solid"/>
            <a:miter/>
          </a:ln>
        </p:spPr>
        <p:txBody>
          <a:bodyPr rtlCol="0" anchor="ctr"/>
          <a:lstStyle/>
          <a:p>
            <a:endParaRPr lang="en-US"/>
          </a:p>
        </p:txBody>
      </p:sp>
      <p:pic>
        <p:nvPicPr>
          <p:cNvPr id="11" name="Gray Triangles">
            <a:extLst>
              <a:ext uri="{FF2B5EF4-FFF2-40B4-BE49-F238E27FC236}">
                <a16:creationId xmlns:a16="http://schemas.microsoft.com/office/drawing/2014/main" id="{9F31ECF0-D9E9-4E60-B67A-75A6BF89496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1772" y="3176660"/>
            <a:ext cx="5840228" cy="3681340"/>
          </a:xfrm>
          <a:prstGeom prst="rect">
            <a:avLst/>
          </a:prstGeom>
        </p:spPr>
      </p:pic>
      <p:pic>
        <p:nvPicPr>
          <p:cNvPr id="13" name="Bottom Bar">
            <a:extLst>
              <a:ext uri="{FF2B5EF4-FFF2-40B4-BE49-F238E27FC236}">
                <a16:creationId xmlns:a16="http://schemas.microsoft.com/office/drawing/2014/main" id="{1331D0E5-AEE7-4394-858D-DF6C78F757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0946" y="6534150"/>
            <a:ext cx="12435840" cy="323850"/>
          </a:xfrm>
          <a:prstGeom prst="rect">
            <a:avLst/>
          </a:prstGeom>
        </p:spPr>
      </p:pic>
      <p:pic>
        <p:nvPicPr>
          <p:cNvPr id="18" name="URL and Twitter Handle Callout">
            <a:extLst>
              <a:ext uri="{FF2B5EF4-FFF2-40B4-BE49-F238E27FC236}">
                <a16:creationId xmlns:a16="http://schemas.microsoft.com/office/drawing/2014/main" id="{6DD043E8-7551-4FBC-AAD8-7473A00B44D5}"/>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4377" y="6608207"/>
            <a:ext cx="1979962" cy="175736"/>
          </a:xfrm>
          <a:prstGeom prst="rect">
            <a:avLst/>
          </a:prstGeom>
        </p:spPr>
      </p:pic>
      <p:sp>
        <p:nvSpPr>
          <p:cNvPr id="16" name="Slide Number Placeholder 15">
            <a:extLst>
              <a:ext uri="{FF2B5EF4-FFF2-40B4-BE49-F238E27FC236}">
                <a16:creationId xmlns:a16="http://schemas.microsoft.com/office/drawing/2014/main" id="{7935A68A-5872-4E42-A6F3-EAE58BE6AF95}"/>
              </a:ext>
            </a:extLst>
          </p:cNvPr>
          <p:cNvSpPr>
            <a:spLocks noGrp="1"/>
          </p:cNvSpPr>
          <p:nvPr>
            <p:ph type="sldNum" sz="quarter" idx="12"/>
          </p:nvPr>
        </p:nvSpPr>
        <p:spPr>
          <a:xfrm>
            <a:off x="8324991" y="6546294"/>
            <a:ext cx="2493818" cy="301756"/>
          </a:xfrm>
        </p:spPr>
        <p:txBody>
          <a:bodyPr/>
          <a:lstStyle>
            <a:lvl1pPr>
              <a:defRPr>
                <a:solidFill>
                  <a:schemeClr val="bg1"/>
                </a:solidFill>
              </a:defRPr>
            </a:lvl1pPr>
          </a:lstStyle>
          <a:p>
            <a:fld id="{832C07CC-48B0-4E10-B8D7-6CD54437AFC6}" type="slidenum">
              <a:rPr lang="en-US" smtClean="0"/>
              <a:pPr/>
              <a:t>‹#›</a:t>
            </a:fld>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838200" y="229922"/>
            <a:ext cx="10515600" cy="1183323"/>
          </a:xfrm>
        </p:spPr>
        <p:txBody>
          <a:bodyPr>
            <a:normAutofit/>
          </a:bodyPr>
          <a:lstStyle>
            <a:lvl1pPr>
              <a:defRPr sz="3400"/>
            </a:lvl1pPr>
          </a:lstStyle>
          <a:p>
            <a:r>
              <a:rPr lang="en-US" dirty="0"/>
              <a:t>Click to edit Master title style</a:t>
            </a:r>
          </a:p>
        </p:txBody>
      </p:sp>
    </p:spTree>
    <p:extLst>
      <p:ext uri="{BB962C8B-B14F-4D97-AF65-F5344CB8AC3E}">
        <p14:creationId xmlns:p14="http://schemas.microsoft.com/office/powerpoint/2010/main" val="1539212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range Title and Content">
    <p:spTree>
      <p:nvGrpSpPr>
        <p:cNvPr id="1" name=""/>
        <p:cNvGrpSpPr/>
        <p:nvPr/>
      </p:nvGrpSpPr>
      <p:grpSpPr>
        <a:xfrm>
          <a:off x="0" y="0"/>
          <a:ext cx="0" cy="0"/>
          <a:chOff x="0" y="0"/>
          <a:chExt cx="0" cy="0"/>
        </a:xfrm>
      </p:grpSpPr>
      <p:sp>
        <p:nvSpPr>
          <p:cNvPr id="9" name="top gray bar">
            <a:extLst>
              <a:ext uri="{FF2B5EF4-FFF2-40B4-BE49-F238E27FC236}">
                <a16:creationId xmlns:a16="http://schemas.microsoft.com/office/drawing/2014/main" id="{9CF8075A-BC98-4D47-83C6-F810A6AFB138}"/>
              </a:ext>
            </a:extLst>
          </p:cNvPr>
          <p:cNvSpPr/>
          <p:nvPr userDrawn="1"/>
        </p:nvSpPr>
        <p:spPr>
          <a:xfrm>
            <a:off x="0" y="1"/>
            <a:ext cx="12192000" cy="1413244"/>
          </a:xfrm>
          <a:custGeom>
            <a:avLst/>
            <a:gdLst>
              <a:gd name="connsiteX0" fmla="*/ 0 w 9143809"/>
              <a:gd name="connsiteY0" fmla="*/ 0 h 1042320"/>
              <a:gd name="connsiteX1" fmla="*/ 9143809 w 9143809"/>
              <a:gd name="connsiteY1" fmla="*/ 0 h 1042320"/>
              <a:gd name="connsiteX2" fmla="*/ 9143809 w 9143809"/>
              <a:gd name="connsiteY2" fmla="*/ 1042321 h 1042320"/>
              <a:gd name="connsiteX3" fmla="*/ 0 w 9143809"/>
              <a:gd name="connsiteY3" fmla="*/ 1042321 h 1042320"/>
            </a:gdLst>
            <a:ahLst/>
            <a:cxnLst>
              <a:cxn ang="0">
                <a:pos x="connsiteX0" y="connsiteY0"/>
              </a:cxn>
              <a:cxn ang="0">
                <a:pos x="connsiteX1" y="connsiteY1"/>
              </a:cxn>
              <a:cxn ang="0">
                <a:pos x="connsiteX2" y="connsiteY2"/>
              </a:cxn>
              <a:cxn ang="0">
                <a:pos x="connsiteX3" y="connsiteY3"/>
              </a:cxn>
            </a:cxnLst>
            <a:rect l="l" t="t" r="r" b="b"/>
            <a:pathLst>
              <a:path w="9143809" h="1042320">
                <a:moveTo>
                  <a:pt x="0" y="0"/>
                </a:moveTo>
                <a:lnTo>
                  <a:pt x="9143809" y="0"/>
                </a:lnTo>
                <a:lnTo>
                  <a:pt x="9143809" y="1042321"/>
                </a:lnTo>
                <a:lnTo>
                  <a:pt x="0" y="1042321"/>
                </a:lnTo>
                <a:close/>
              </a:path>
            </a:pathLst>
          </a:custGeom>
          <a:gradFill>
            <a:gsLst>
              <a:gs pos="100000">
                <a:schemeClr val="bg1"/>
              </a:gs>
              <a:gs pos="59000">
                <a:schemeClr val="bg1">
                  <a:lumMod val="95000"/>
                </a:schemeClr>
              </a:gs>
            </a:gsLst>
            <a:lin ang="2160000" scaled="0"/>
          </a:gradFill>
          <a:ln w="9525" cap="flat">
            <a:noFill/>
            <a:prstDash val="solid"/>
            <a:miter/>
          </a:ln>
        </p:spPr>
        <p:txBody>
          <a:bodyPr rtlCol="0" anchor="ctr"/>
          <a:lstStyle/>
          <a:p>
            <a:endParaRPr lang="en-US"/>
          </a:p>
        </p:txBody>
      </p:sp>
      <p:pic>
        <p:nvPicPr>
          <p:cNvPr id="11" name="Gray Triangles">
            <a:extLst>
              <a:ext uri="{FF2B5EF4-FFF2-40B4-BE49-F238E27FC236}">
                <a16:creationId xmlns:a16="http://schemas.microsoft.com/office/drawing/2014/main" id="{9F31ECF0-D9E9-4E60-B67A-75A6BF89496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1772" y="3176660"/>
            <a:ext cx="5840228" cy="3681340"/>
          </a:xfrm>
          <a:prstGeom prst="rect">
            <a:avLst/>
          </a:prstGeom>
        </p:spPr>
      </p:pic>
      <p:pic>
        <p:nvPicPr>
          <p:cNvPr id="13" name="Bottom Bar">
            <a:extLst>
              <a:ext uri="{FF2B5EF4-FFF2-40B4-BE49-F238E27FC236}">
                <a16:creationId xmlns:a16="http://schemas.microsoft.com/office/drawing/2014/main" id="{1331D0E5-AEE7-4394-858D-DF6C78F757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0946" y="6534150"/>
            <a:ext cx="12435840" cy="323850"/>
          </a:xfrm>
          <a:prstGeom prst="rect">
            <a:avLst/>
          </a:prstGeom>
        </p:spPr>
      </p:pic>
      <p:pic>
        <p:nvPicPr>
          <p:cNvPr id="18" name="URL and Twitter Handle Callout">
            <a:extLst>
              <a:ext uri="{FF2B5EF4-FFF2-40B4-BE49-F238E27FC236}">
                <a16:creationId xmlns:a16="http://schemas.microsoft.com/office/drawing/2014/main" id="{6DD043E8-7551-4FBC-AAD8-7473A00B44D5}"/>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4377" y="6608207"/>
            <a:ext cx="1979962" cy="175736"/>
          </a:xfrm>
          <a:prstGeom prst="rect">
            <a:avLst/>
          </a:prstGeom>
        </p:spPr>
      </p:pic>
      <p:sp>
        <p:nvSpPr>
          <p:cNvPr id="16" name="Slide Number Placeholder 15">
            <a:extLst>
              <a:ext uri="{FF2B5EF4-FFF2-40B4-BE49-F238E27FC236}">
                <a16:creationId xmlns:a16="http://schemas.microsoft.com/office/drawing/2014/main" id="{7935A68A-5872-4E42-A6F3-EAE58BE6AF95}"/>
              </a:ext>
            </a:extLst>
          </p:cNvPr>
          <p:cNvSpPr>
            <a:spLocks noGrp="1"/>
          </p:cNvSpPr>
          <p:nvPr>
            <p:ph type="sldNum" sz="quarter" idx="12"/>
          </p:nvPr>
        </p:nvSpPr>
        <p:spPr>
          <a:xfrm>
            <a:off x="8324991" y="6546294"/>
            <a:ext cx="2493818" cy="301756"/>
          </a:xfrm>
        </p:spPr>
        <p:txBody>
          <a:bodyPr/>
          <a:lstStyle>
            <a:lvl1pPr>
              <a:defRPr>
                <a:solidFill>
                  <a:schemeClr val="bg1"/>
                </a:solidFill>
              </a:defRPr>
            </a:lvl1pPr>
          </a:lstStyle>
          <a:p>
            <a:fld id="{832C07CC-48B0-4E10-B8D7-6CD54437AFC6}" type="slidenum">
              <a:rPr lang="en-US" smtClean="0"/>
              <a:pPr/>
              <a:t>‹#›</a:t>
            </a:fld>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838200" y="229922"/>
            <a:ext cx="10515600" cy="1183323"/>
          </a:xfrm>
        </p:spPr>
        <p:txBody>
          <a:bodyPr>
            <a:normAutofit/>
          </a:bodyPr>
          <a:lstStyle>
            <a:lvl1pPr>
              <a:defRPr sz="3400"/>
            </a:lvl1pPr>
          </a:lstStyle>
          <a:p>
            <a:r>
              <a:rPr lang="en-US" dirty="0"/>
              <a:t>Click to edit Master title style</a:t>
            </a:r>
          </a:p>
        </p:txBody>
      </p:sp>
    </p:spTree>
    <p:extLst>
      <p:ext uri="{BB962C8B-B14F-4D97-AF65-F5344CB8AC3E}">
        <p14:creationId xmlns:p14="http://schemas.microsoft.com/office/powerpoint/2010/main" val="687231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AF11BC-4188-4023-B5C2-A3E64286B8CA}" type="slidenum">
              <a:rPr lang="en-US" smtClean="0"/>
              <a:pPr/>
              <a:t>‹#›</a:t>
            </a:fld>
            <a:endParaRPr lang="en-US"/>
          </a:p>
        </p:txBody>
      </p:sp>
    </p:spTree>
    <p:extLst>
      <p:ext uri="{BB962C8B-B14F-4D97-AF65-F5344CB8AC3E}">
        <p14:creationId xmlns:p14="http://schemas.microsoft.com/office/powerpoint/2010/main" val="147003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AF11BC-4188-4023-B5C2-A3E64286B8CA}" type="slidenum">
              <a:rPr lang="en-US" smtClean="0"/>
              <a:pPr/>
              <a:t>‹#›</a:t>
            </a:fld>
            <a:endParaRPr lang="en-US"/>
          </a:p>
        </p:txBody>
      </p:sp>
    </p:spTree>
    <p:extLst>
      <p:ext uri="{BB962C8B-B14F-4D97-AF65-F5344CB8AC3E}">
        <p14:creationId xmlns:p14="http://schemas.microsoft.com/office/powerpoint/2010/main" val="99391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FAF11BC-4188-4023-B5C2-A3E64286B8CA}" type="slidenum">
              <a:rPr lang="en-US" smtClean="0"/>
              <a:pPr/>
              <a:t>‹#›</a:t>
            </a:fld>
            <a:endParaRPr lang="en-US"/>
          </a:p>
        </p:txBody>
      </p:sp>
    </p:spTree>
    <p:extLst>
      <p:ext uri="{BB962C8B-B14F-4D97-AF65-F5344CB8AC3E}">
        <p14:creationId xmlns:p14="http://schemas.microsoft.com/office/powerpoint/2010/main" val="1269601745"/>
      </p:ext>
    </p:extLst>
  </p:cSld>
  <p:clrMap bg1="lt1" tx1="dk1" bg2="lt2" tx2="dk2" accent1="accent1" accent2="accent2" accent3="accent3" accent4="accent4" accent5="accent5" accent6="accent6" hlink="hlink" folHlink="folHlink"/>
  <p:sldLayoutIdLst>
    <p:sldLayoutId id="2147483750" r:id="rId1"/>
    <p:sldLayoutId id="2147483764" r:id="rId2"/>
    <p:sldLayoutId id="2147483761" r:id="rId3"/>
    <p:sldLayoutId id="2147483765" r:id="rId4"/>
    <p:sldLayoutId id="2147483751" r:id="rId5"/>
    <p:sldLayoutId id="2147483762" r:id="rId6"/>
    <p:sldLayoutId id="2147483763"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4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9.svg"/></Relationships>
</file>

<file path=ppt/slides/_rels/slide27.xml.rels><?xml version="1.0" encoding="UTF-8" standalone="yes"?>
<Relationships xmlns="http://schemas.openxmlformats.org/package/2006/relationships"><Relationship Id="rId3" Type="http://schemas.openxmlformats.org/officeDocument/2006/relationships/hyperlink" Target="http://coloradostateplan.com/ve-135/" TargetMode="External"/><Relationship Id="rId7" Type="http://schemas.openxmlformats.org/officeDocument/2006/relationships/hyperlink" Target="https://www.signupgenius.com/go/60B0D4DAAAB28A7FD0-48930832-ogahelpdesk"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hyperlink" Target="https://www.signupgenius.com/go/60B0D4DAAAB28A7FD0-48930619-ogahelpdesk" TargetMode="External"/><Relationship Id="rId5" Type="http://schemas.openxmlformats.org/officeDocument/2006/relationships/hyperlink" Target="https://www.signupgenius.com/go/60B0D4DAAAB28A7FD0-48930395-ogahelpdesk" TargetMode="External"/><Relationship Id="rId4" Type="http://schemas.openxmlformats.org/officeDocument/2006/relationships/hyperlink" Target="https://cccs-meetings.webex.com/cccs-meetings/j.php?MTID=m09c002dc5ce668decb101f8a225cc82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4.xml"/><Relationship Id="rId7" Type="http://schemas.openxmlformats.org/officeDocument/2006/relationships/image" Target="../media/image25.svg"/><Relationship Id="rId12" Type="http://schemas.openxmlformats.org/officeDocument/2006/relationships/hyperlink" Target="mailto:Sarah.Heath@cccs.edu" TargetMode="Externa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dirty="0"/>
              <a:t>OGA DASHBOARD AND DATA REPORT REVIEW</a:t>
            </a:r>
          </a:p>
          <a:p>
            <a:endParaRPr lang="en-US" dirty="0"/>
          </a:p>
        </p:txBody>
      </p:sp>
      <p:pic>
        <p:nvPicPr>
          <p:cNvPr id="3" name="Picture 2"/>
          <p:cNvPicPr>
            <a:picLocks noChangeAspect="1"/>
          </p:cNvPicPr>
          <p:nvPr/>
        </p:nvPicPr>
        <p:blipFill>
          <a:blip r:embed="rId3"/>
          <a:stretch>
            <a:fillRect/>
          </a:stretch>
        </p:blipFill>
        <p:spPr>
          <a:xfrm>
            <a:off x="7795989" y="572167"/>
            <a:ext cx="3554276" cy="1261981"/>
          </a:xfrm>
          <a:prstGeom prst="rect">
            <a:avLst/>
          </a:prstGeom>
        </p:spPr>
      </p:pic>
    </p:spTree>
    <p:extLst>
      <p:ext uri="{BB962C8B-B14F-4D97-AF65-F5344CB8AC3E}">
        <p14:creationId xmlns:p14="http://schemas.microsoft.com/office/powerpoint/2010/main" val="1035865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F4CDF3-4894-448D-BFA6-9D37858BAF97}"/>
              </a:ext>
            </a:extLst>
          </p:cNvPr>
          <p:cNvSpPr>
            <a:spLocks noGrp="1"/>
          </p:cNvSpPr>
          <p:nvPr>
            <p:ph type="sldNum" sz="quarter" idx="12"/>
          </p:nvPr>
        </p:nvSpPr>
        <p:spPr>
          <a:xfrm>
            <a:off x="8324991" y="6556244"/>
            <a:ext cx="2493818" cy="301756"/>
          </a:xfrm>
        </p:spPr>
        <p:txBody>
          <a:bodyPr/>
          <a:lstStyle/>
          <a:p>
            <a:fld id="{832C07CC-48B0-4E10-B8D7-6CD54437AFC6}" type="slidenum">
              <a:rPr lang="en-US" smtClean="0"/>
              <a:pPr/>
              <a:t>10</a:t>
            </a:fld>
            <a:endParaRPr lang="en-US" dirty="0"/>
          </a:p>
        </p:txBody>
      </p:sp>
      <p:sp>
        <p:nvSpPr>
          <p:cNvPr id="2" name="Title 1">
            <a:extLst>
              <a:ext uri="{FF2B5EF4-FFF2-40B4-BE49-F238E27FC236}">
                <a16:creationId xmlns:a16="http://schemas.microsoft.com/office/drawing/2014/main" id="{89E737B5-FC29-424B-8E2E-E0159C968C8A}"/>
              </a:ext>
            </a:extLst>
          </p:cNvPr>
          <p:cNvSpPr>
            <a:spLocks noGrp="1"/>
          </p:cNvSpPr>
          <p:nvPr>
            <p:ph type="title"/>
          </p:nvPr>
        </p:nvSpPr>
        <p:spPr>
          <a:xfrm>
            <a:off x="838200" y="243776"/>
            <a:ext cx="10515600" cy="1183323"/>
          </a:xfrm>
        </p:spPr>
        <p:txBody>
          <a:bodyPr/>
          <a:lstStyle/>
          <a:p>
            <a:r>
              <a:rPr lang="en-US" dirty="0"/>
              <a:t>First Steps: Examine Your Data, Cont.</a:t>
            </a:r>
          </a:p>
        </p:txBody>
      </p:sp>
      <p:sp>
        <p:nvSpPr>
          <p:cNvPr id="14" name="TextBox 13">
            <a:extLst>
              <a:ext uri="{FF2B5EF4-FFF2-40B4-BE49-F238E27FC236}">
                <a16:creationId xmlns:a16="http://schemas.microsoft.com/office/drawing/2014/main" id="{FC056BC3-DE8F-044B-AD01-0415C48D6FA6}"/>
              </a:ext>
            </a:extLst>
          </p:cNvPr>
          <p:cNvSpPr txBox="1"/>
          <p:nvPr/>
        </p:nvSpPr>
        <p:spPr>
          <a:xfrm>
            <a:off x="5838515" y="2189018"/>
            <a:ext cx="4913783" cy="5818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21920" rIns="0" bIns="121920" numCol="1" spcCol="1270" anchor="ctr" anchorCtr="0">
            <a:noAutofit/>
          </a:bodyPr>
          <a:lstStyle/>
          <a:p>
            <a:pPr marL="0" lvl="0" indent="0" algn="ctr" defTabSz="1333500">
              <a:lnSpc>
                <a:spcPct val="90000"/>
              </a:lnSpc>
              <a:spcBef>
                <a:spcPct val="0"/>
              </a:spcBef>
              <a:spcAft>
                <a:spcPct val="35000"/>
              </a:spcAft>
              <a:buNone/>
            </a:pPr>
            <a:r>
              <a:rPr lang="en-US" sz="2800" b="1" kern="1200" dirty="0">
                <a:solidFill>
                  <a:prstClr val="white"/>
                </a:solidFill>
                <a:latin typeface="Myriad Pro"/>
                <a:ea typeface="+mn-ea"/>
                <a:cs typeface="+mn-cs"/>
              </a:rPr>
              <a:t>What to look for</a:t>
            </a:r>
          </a:p>
        </p:txBody>
      </p:sp>
      <p:sp>
        <p:nvSpPr>
          <p:cNvPr id="6" name="TextBox 5">
            <a:extLst>
              <a:ext uri="{FF2B5EF4-FFF2-40B4-BE49-F238E27FC236}">
                <a16:creationId xmlns:a16="http://schemas.microsoft.com/office/drawing/2014/main" id="{53B12160-553F-328D-1D9E-2EB3F32B9E72}"/>
              </a:ext>
            </a:extLst>
          </p:cNvPr>
          <p:cNvSpPr txBox="1"/>
          <p:nvPr/>
        </p:nvSpPr>
        <p:spPr>
          <a:xfrm>
            <a:off x="383059" y="1544595"/>
            <a:ext cx="11392930" cy="646331"/>
          </a:xfrm>
          <a:prstGeom prst="rect">
            <a:avLst/>
          </a:prstGeom>
          <a:noFill/>
        </p:spPr>
        <p:txBody>
          <a:bodyPr wrap="square" rtlCol="0">
            <a:spAutoFit/>
          </a:bodyPr>
          <a:lstStyle/>
          <a:p>
            <a:r>
              <a:rPr lang="en-US" dirty="0"/>
              <a:t>Or maybe you have identical concentrator and completer numbers, which is also unlikely, unless every student who hit the 2-year mark also finished all courses within the program. </a:t>
            </a:r>
          </a:p>
        </p:txBody>
      </p:sp>
      <p:sp>
        <p:nvSpPr>
          <p:cNvPr id="7" name="TextBox 6">
            <a:extLst>
              <a:ext uri="{FF2B5EF4-FFF2-40B4-BE49-F238E27FC236}">
                <a16:creationId xmlns:a16="http://schemas.microsoft.com/office/drawing/2014/main" id="{0318F5F3-7BED-348E-06D9-530323F9819F}"/>
              </a:ext>
            </a:extLst>
          </p:cNvPr>
          <p:cNvSpPr txBox="1"/>
          <p:nvPr/>
        </p:nvSpPr>
        <p:spPr>
          <a:xfrm>
            <a:off x="422189" y="3626337"/>
            <a:ext cx="11353800" cy="646331"/>
          </a:xfrm>
          <a:prstGeom prst="rect">
            <a:avLst/>
          </a:prstGeom>
          <a:noFill/>
        </p:spPr>
        <p:txBody>
          <a:bodyPr wrap="square" rtlCol="0">
            <a:spAutoFit/>
          </a:bodyPr>
          <a:lstStyle/>
          <a:p>
            <a:r>
              <a:rPr lang="en-US" dirty="0"/>
              <a:t>Or maybe you have greater concentrators than participants, or more completers than concentrators, which would also be unlikely since students must hit the 1-year mark before they hit the 2-year mark.  </a:t>
            </a:r>
          </a:p>
        </p:txBody>
      </p:sp>
      <p:pic>
        <p:nvPicPr>
          <p:cNvPr id="5" name="Picture 4">
            <a:extLst>
              <a:ext uri="{FF2B5EF4-FFF2-40B4-BE49-F238E27FC236}">
                <a16:creationId xmlns:a16="http://schemas.microsoft.com/office/drawing/2014/main" id="{0EB1FD73-AA83-519A-CE0E-BFD69A0AF527}"/>
              </a:ext>
            </a:extLst>
          </p:cNvPr>
          <p:cNvPicPr>
            <a:picLocks noChangeAspect="1"/>
          </p:cNvPicPr>
          <p:nvPr/>
        </p:nvPicPr>
        <p:blipFill>
          <a:blip r:embed="rId3"/>
          <a:stretch>
            <a:fillRect/>
          </a:stretch>
        </p:blipFill>
        <p:spPr>
          <a:xfrm>
            <a:off x="521970" y="2262191"/>
            <a:ext cx="10651524" cy="1185295"/>
          </a:xfrm>
          <a:prstGeom prst="rect">
            <a:avLst/>
          </a:prstGeom>
        </p:spPr>
      </p:pic>
      <p:pic>
        <p:nvPicPr>
          <p:cNvPr id="9" name="Picture 8">
            <a:extLst>
              <a:ext uri="{FF2B5EF4-FFF2-40B4-BE49-F238E27FC236}">
                <a16:creationId xmlns:a16="http://schemas.microsoft.com/office/drawing/2014/main" id="{1BFCAE93-817E-C938-B4B3-5D6550FCE8DF}"/>
              </a:ext>
            </a:extLst>
          </p:cNvPr>
          <p:cNvPicPr>
            <a:picLocks noChangeAspect="1"/>
          </p:cNvPicPr>
          <p:nvPr/>
        </p:nvPicPr>
        <p:blipFill>
          <a:blip r:embed="rId4"/>
          <a:stretch>
            <a:fillRect/>
          </a:stretch>
        </p:blipFill>
        <p:spPr>
          <a:xfrm>
            <a:off x="383059" y="4272668"/>
            <a:ext cx="11353800" cy="1252005"/>
          </a:xfrm>
          <a:prstGeom prst="rect">
            <a:avLst/>
          </a:prstGeom>
        </p:spPr>
      </p:pic>
      <p:sp>
        <p:nvSpPr>
          <p:cNvPr id="12" name="TextBox 11">
            <a:extLst>
              <a:ext uri="{FF2B5EF4-FFF2-40B4-BE49-F238E27FC236}">
                <a16:creationId xmlns:a16="http://schemas.microsoft.com/office/drawing/2014/main" id="{13819FAC-C871-2012-CC72-54C79E4F08EA}"/>
              </a:ext>
            </a:extLst>
          </p:cNvPr>
          <p:cNvSpPr txBox="1"/>
          <p:nvPr/>
        </p:nvSpPr>
        <p:spPr>
          <a:xfrm>
            <a:off x="518984" y="5820032"/>
            <a:ext cx="11151046" cy="369332"/>
          </a:xfrm>
          <a:prstGeom prst="rect">
            <a:avLst/>
          </a:prstGeom>
          <a:noFill/>
        </p:spPr>
        <p:txBody>
          <a:bodyPr wrap="square" rtlCol="0">
            <a:spAutoFit/>
          </a:bodyPr>
          <a:lstStyle/>
          <a:p>
            <a:r>
              <a:rPr lang="en-US" dirty="0"/>
              <a:t>The ratios of 100% or higher are usually a dead giveaway that something in the reporting isn’t quite right.</a:t>
            </a:r>
          </a:p>
        </p:txBody>
      </p:sp>
    </p:spTree>
    <p:extLst>
      <p:ext uri="{BB962C8B-B14F-4D97-AF65-F5344CB8AC3E}">
        <p14:creationId xmlns:p14="http://schemas.microsoft.com/office/powerpoint/2010/main" val="2031796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F4CDF3-4894-448D-BFA6-9D37858BAF97}"/>
              </a:ext>
            </a:extLst>
          </p:cNvPr>
          <p:cNvSpPr>
            <a:spLocks noGrp="1"/>
          </p:cNvSpPr>
          <p:nvPr>
            <p:ph type="sldNum" sz="quarter" idx="12"/>
          </p:nvPr>
        </p:nvSpPr>
        <p:spPr>
          <a:xfrm>
            <a:off x="8324991" y="6556244"/>
            <a:ext cx="2493818" cy="301756"/>
          </a:xfrm>
        </p:spPr>
        <p:txBody>
          <a:bodyPr/>
          <a:lstStyle/>
          <a:p>
            <a:fld id="{832C07CC-48B0-4E10-B8D7-6CD54437AFC6}" type="slidenum">
              <a:rPr lang="en-US" smtClean="0"/>
              <a:pPr/>
              <a:t>11</a:t>
            </a:fld>
            <a:endParaRPr lang="en-US" dirty="0"/>
          </a:p>
        </p:txBody>
      </p:sp>
      <p:sp>
        <p:nvSpPr>
          <p:cNvPr id="2" name="Title 1">
            <a:extLst>
              <a:ext uri="{FF2B5EF4-FFF2-40B4-BE49-F238E27FC236}">
                <a16:creationId xmlns:a16="http://schemas.microsoft.com/office/drawing/2014/main" id="{89E737B5-FC29-424B-8E2E-E0159C968C8A}"/>
              </a:ext>
            </a:extLst>
          </p:cNvPr>
          <p:cNvSpPr>
            <a:spLocks noGrp="1"/>
          </p:cNvSpPr>
          <p:nvPr>
            <p:ph type="title"/>
          </p:nvPr>
        </p:nvSpPr>
        <p:spPr>
          <a:xfrm>
            <a:off x="838200" y="243776"/>
            <a:ext cx="10515600" cy="1183323"/>
          </a:xfrm>
        </p:spPr>
        <p:txBody>
          <a:bodyPr/>
          <a:lstStyle/>
          <a:p>
            <a:r>
              <a:rPr lang="en-US" dirty="0"/>
              <a:t>First Steps: Examine Your Data, Cont.</a:t>
            </a:r>
          </a:p>
        </p:txBody>
      </p:sp>
      <p:sp>
        <p:nvSpPr>
          <p:cNvPr id="14" name="TextBox 13">
            <a:extLst>
              <a:ext uri="{FF2B5EF4-FFF2-40B4-BE49-F238E27FC236}">
                <a16:creationId xmlns:a16="http://schemas.microsoft.com/office/drawing/2014/main" id="{FC056BC3-DE8F-044B-AD01-0415C48D6FA6}"/>
              </a:ext>
            </a:extLst>
          </p:cNvPr>
          <p:cNvSpPr txBox="1"/>
          <p:nvPr/>
        </p:nvSpPr>
        <p:spPr>
          <a:xfrm>
            <a:off x="5838515" y="2189018"/>
            <a:ext cx="4913783" cy="5818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21920" rIns="0" bIns="121920" numCol="1" spcCol="1270" anchor="ctr" anchorCtr="0">
            <a:noAutofit/>
          </a:bodyPr>
          <a:lstStyle/>
          <a:p>
            <a:pPr marL="0" lvl="0" indent="0" algn="ctr" defTabSz="1333500">
              <a:lnSpc>
                <a:spcPct val="90000"/>
              </a:lnSpc>
              <a:spcBef>
                <a:spcPct val="0"/>
              </a:spcBef>
              <a:spcAft>
                <a:spcPct val="35000"/>
              </a:spcAft>
              <a:buNone/>
            </a:pPr>
            <a:r>
              <a:rPr lang="en-US" sz="2800" b="1" kern="1200" dirty="0">
                <a:solidFill>
                  <a:prstClr val="white"/>
                </a:solidFill>
                <a:latin typeface="Myriad Pro"/>
                <a:ea typeface="+mn-ea"/>
                <a:cs typeface="+mn-cs"/>
              </a:rPr>
              <a:t>What to look for</a:t>
            </a:r>
          </a:p>
        </p:txBody>
      </p:sp>
      <p:sp>
        <p:nvSpPr>
          <p:cNvPr id="7" name="TextBox 6">
            <a:extLst>
              <a:ext uri="{FF2B5EF4-FFF2-40B4-BE49-F238E27FC236}">
                <a16:creationId xmlns:a16="http://schemas.microsoft.com/office/drawing/2014/main" id="{0318F5F3-7BED-348E-06D9-530323F9819F}"/>
              </a:ext>
            </a:extLst>
          </p:cNvPr>
          <p:cNvSpPr txBox="1"/>
          <p:nvPr/>
        </p:nvSpPr>
        <p:spPr>
          <a:xfrm>
            <a:off x="419100" y="1469903"/>
            <a:ext cx="11353800" cy="1477328"/>
          </a:xfrm>
          <a:prstGeom prst="rect">
            <a:avLst/>
          </a:prstGeom>
          <a:noFill/>
        </p:spPr>
        <p:txBody>
          <a:bodyPr wrap="square" rtlCol="0">
            <a:spAutoFit/>
          </a:bodyPr>
          <a:lstStyle/>
          <a:p>
            <a:r>
              <a:rPr lang="en-US" dirty="0"/>
              <a:t>If you have questions whether your data is good to use, analyzing data across programs on the multi year tab can help you reveal where reporting issues may be an issue and what is more expected. However, you’ll need to dig deeper to know whether the impact would cause you to eliminate those specific years/or fields of data from your analysis. For example, do the extra concentrators reported below for year one impact the % of Latino reported below for year one. Answer: No. </a:t>
            </a:r>
          </a:p>
        </p:txBody>
      </p:sp>
      <p:pic>
        <p:nvPicPr>
          <p:cNvPr id="8" name="Picture 7">
            <a:extLst>
              <a:ext uri="{FF2B5EF4-FFF2-40B4-BE49-F238E27FC236}">
                <a16:creationId xmlns:a16="http://schemas.microsoft.com/office/drawing/2014/main" id="{D5B21CAF-5741-0EA4-4B87-F52DCF69DB6D}"/>
              </a:ext>
            </a:extLst>
          </p:cNvPr>
          <p:cNvPicPr>
            <a:picLocks noChangeAspect="1"/>
          </p:cNvPicPr>
          <p:nvPr/>
        </p:nvPicPr>
        <p:blipFill>
          <a:blip r:embed="rId3"/>
          <a:stretch>
            <a:fillRect/>
          </a:stretch>
        </p:blipFill>
        <p:spPr>
          <a:xfrm>
            <a:off x="419100" y="3072665"/>
            <a:ext cx="11611286" cy="1614297"/>
          </a:xfrm>
          <a:prstGeom prst="rect">
            <a:avLst/>
          </a:prstGeom>
        </p:spPr>
      </p:pic>
      <p:pic>
        <p:nvPicPr>
          <p:cNvPr id="10" name="Picture 9">
            <a:extLst>
              <a:ext uri="{FF2B5EF4-FFF2-40B4-BE49-F238E27FC236}">
                <a16:creationId xmlns:a16="http://schemas.microsoft.com/office/drawing/2014/main" id="{72BA411C-923E-5797-1772-7EEC759F7EA9}"/>
              </a:ext>
            </a:extLst>
          </p:cNvPr>
          <p:cNvPicPr>
            <a:picLocks noChangeAspect="1"/>
          </p:cNvPicPr>
          <p:nvPr/>
        </p:nvPicPr>
        <p:blipFill>
          <a:blip r:embed="rId4"/>
          <a:stretch>
            <a:fillRect/>
          </a:stretch>
        </p:blipFill>
        <p:spPr>
          <a:xfrm>
            <a:off x="1847125" y="4812396"/>
            <a:ext cx="7594055" cy="1522128"/>
          </a:xfrm>
          <a:prstGeom prst="rect">
            <a:avLst/>
          </a:prstGeom>
        </p:spPr>
      </p:pic>
    </p:spTree>
    <p:extLst>
      <p:ext uri="{BB962C8B-B14F-4D97-AF65-F5344CB8AC3E}">
        <p14:creationId xmlns:p14="http://schemas.microsoft.com/office/powerpoint/2010/main" val="2165598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mplex maths formulae on a blackboard">
            <a:extLst>
              <a:ext uri="{FF2B5EF4-FFF2-40B4-BE49-F238E27FC236}">
                <a16:creationId xmlns:a16="http://schemas.microsoft.com/office/drawing/2014/main" id="{514FE407-A1AD-CC50-4742-6024EE303924}"/>
              </a:ext>
            </a:extLst>
          </p:cNvPr>
          <p:cNvPicPr>
            <a:picLocks noChangeAspect="1"/>
          </p:cNvPicPr>
          <p:nvPr/>
        </p:nvPicPr>
        <p:blipFill rotWithShape="1">
          <a:blip r:embed="rId3"/>
          <a:srcRect r="7727"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F15AD5-6FC8-440A-A7AA-2968BC486AC8}"/>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4800" dirty="0"/>
              <a:t>Dashboards</a:t>
            </a:r>
            <a:br>
              <a:rPr lang="en-US" sz="4800" dirty="0"/>
            </a:br>
            <a:br>
              <a:rPr lang="en-US" sz="4800" dirty="0"/>
            </a:br>
            <a:br>
              <a:rPr lang="en-US" sz="4800" dirty="0"/>
            </a:br>
            <a:br>
              <a:rPr lang="en-US" sz="4800" dirty="0"/>
            </a:br>
            <a:endParaRPr lang="en-US" sz="4800"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8A2544F-A280-4816-A37D-A6FD205B54DB}"/>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832C07CC-48B0-4E10-B8D7-6CD54437AFC6}" type="slidenum">
              <a:rPr lang="en-US">
                <a:solidFill>
                  <a:schemeClr val="tx1"/>
                </a:solidFill>
                <a:latin typeface="Calibri" panose="020F0502020204030204"/>
              </a:rPr>
              <a:pPr>
                <a:spcAft>
                  <a:spcPts val="600"/>
                </a:spcAft>
                <a:defRPr/>
              </a:pPr>
              <a:t>12</a:t>
            </a:fld>
            <a:endParaRPr lang="en-US">
              <a:solidFill>
                <a:schemeClr val="tx1"/>
              </a:solidFill>
              <a:latin typeface="Calibri" panose="020F0502020204030204"/>
            </a:endParaRPr>
          </a:p>
        </p:txBody>
      </p:sp>
    </p:spTree>
    <p:extLst>
      <p:ext uri="{BB962C8B-B14F-4D97-AF65-F5344CB8AC3E}">
        <p14:creationId xmlns:p14="http://schemas.microsoft.com/office/powerpoint/2010/main" val="51770618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B9A13-8442-403F-B62B-E7A4F536C135}"/>
              </a:ext>
            </a:extLst>
          </p:cNvPr>
          <p:cNvSpPr>
            <a:spLocks noGrp="1"/>
          </p:cNvSpPr>
          <p:nvPr>
            <p:ph idx="1"/>
          </p:nvPr>
        </p:nvSpPr>
        <p:spPr>
          <a:xfrm>
            <a:off x="838200" y="1894898"/>
            <a:ext cx="4519757" cy="4554028"/>
          </a:xfrm>
        </p:spPr>
        <p:txBody>
          <a:bodyPr>
            <a:normAutofit/>
          </a:bodyPr>
          <a:lstStyle/>
          <a:p>
            <a:pPr marL="0" marR="0" lvl="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tab gives you the background of the entire OGA DASHBOARD. You can read about the purpose of OGA and how calculations are made, look up a definitions for a data field, and see instructions about determining your population, collecting your data, and identifying your comparison population.</a:t>
            </a:r>
          </a:p>
        </p:txBody>
      </p:sp>
      <p:sp>
        <p:nvSpPr>
          <p:cNvPr id="2" name="Title 1">
            <a:extLst>
              <a:ext uri="{FF2B5EF4-FFF2-40B4-BE49-F238E27FC236}">
                <a16:creationId xmlns:a16="http://schemas.microsoft.com/office/drawing/2014/main" id="{5AAFC0F2-87F5-4624-B0D7-45B4B7178212}"/>
              </a:ext>
            </a:extLst>
          </p:cNvPr>
          <p:cNvSpPr>
            <a:spLocks noGrp="1"/>
          </p:cNvSpPr>
          <p:nvPr>
            <p:ph type="title"/>
          </p:nvPr>
        </p:nvSpPr>
        <p:spPr>
          <a:xfrm>
            <a:off x="838200" y="207062"/>
            <a:ext cx="10515600" cy="1183323"/>
          </a:xfrm>
        </p:spPr>
        <p:txBody>
          <a:bodyPr/>
          <a:lstStyle/>
          <a:p>
            <a:pPr algn="l"/>
            <a:r>
              <a:rPr lang="en-US" dirty="0"/>
              <a:t>OGA Dashboards: Instructions</a:t>
            </a:r>
          </a:p>
        </p:txBody>
      </p:sp>
      <p:sp>
        <p:nvSpPr>
          <p:cNvPr id="282" name="Freeform: Shape 281">
            <a:extLst>
              <a:ext uri="{FF2B5EF4-FFF2-40B4-BE49-F238E27FC236}">
                <a16:creationId xmlns:a16="http://schemas.microsoft.com/office/drawing/2014/main" id="{0235FEC1-E593-4A43-A1A0-AD340A3106F1}"/>
              </a:ext>
            </a:extLst>
          </p:cNvPr>
          <p:cNvSpPr/>
          <p:nvPr/>
        </p:nvSpPr>
        <p:spPr>
          <a:xfrm>
            <a:off x="7091201" y="1776562"/>
            <a:ext cx="3423924" cy="3304876"/>
          </a:xfrm>
          <a:custGeom>
            <a:avLst/>
            <a:gdLst>
              <a:gd name="connsiteX0" fmla="*/ 3390877 w 3423924"/>
              <a:gd name="connsiteY0" fmla="*/ -55 h 3304876"/>
              <a:gd name="connsiteX1" fmla="*/ 3341238 w 3423924"/>
              <a:gd name="connsiteY1" fmla="*/ 3150235 h 3304876"/>
              <a:gd name="connsiteX2" fmla="*/ 52335 w 3423924"/>
              <a:gd name="connsiteY2" fmla="*/ 3304821 h 3304876"/>
              <a:gd name="connsiteX3" fmla="*/ -52 w 3423924"/>
              <a:gd name="connsiteY3" fmla="*/ 51988 h 3304876"/>
            </a:gdLst>
            <a:ahLst/>
            <a:cxnLst>
              <a:cxn ang="0">
                <a:pos x="connsiteX0" y="connsiteY0"/>
              </a:cxn>
              <a:cxn ang="0">
                <a:pos x="connsiteX1" y="connsiteY1"/>
              </a:cxn>
              <a:cxn ang="0">
                <a:pos x="connsiteX2" y="connsiteY2"/>
              </a:cxn>
              <a:cxn ang="0">
                <a:pos x="connsiteX3" y="connsiteY3"/>
              </a:cxn>
            </a:cxnLst>
            <a:rect l="l" t="t" r="r" b="b"/>
            <a:pathLst>
              <a:path w="3423924" h="3304876">
                <a:moveTo>
                  <a:pt x="3390877" y="-55"/>
                </a:moveTo>
                <a:cubicBezTo>
                  <a:pt x="3390877" y="-55"/>
                  <a:pt x="3491530" y="2689397"/>
                  <a:pt x="3341238" y="3150235"/>
                </a:cubicBezTo>
                <a:cubicBezTo>
                  <a:pt x="3341238" y="3150235"/>
                  <a:pt x="3363911" y="3278198"/>
                  <a:pt x="52335" y="3304821"/>
                </a:cubicBezTo>
                <a:lnTo>
                  <a:pt x="-52" y="51988"/>
                </a:lnTo>
                <a:close/>
              </a:path>
            </a:pathLst>
          </a:custGeom>
          <a:solidFill>
            <a:schemeClr val="accent4">
              <a:lumMod val="20000"/>
              <a:lumOff val="80000"/>
            </a:schemeClr>
          </a:solidFill>
          <a:ln w="17171" cap="flat">
            <a:noFill/>
            <a:prstDash val="solid"/>
            <a:miter/>
          </a:ln>
          <a:effectLst>
            <a:outerShdw blurRad="88900" dir="5400000" sx="104000" sy="104000" algn="tl" rotWithShape="0">
              <a:prstClr val="black">
                <a:alpha val="40000"/>
              </a:prstClr>
            </a:outerShdw>
          </a:effectLst>
        </p:spPr>
        <p:txBody>
          <a:bodyPr rtlCol="0" anchor="ctr"/>
          <a:lstStyle/>
          <a:p>
            <a:endParaRPr lang="en-US" dirty="0"/>
          </a:p>
        </p:txBody>
      </p:sp>
      <p:sp>
        <p:nvSpPr>
          <p:cNvPr id="284" name="Rectangle 283">
            <a:extLst>
              <a:ext uri="{FF2B5EF4-FFF2-40B4-BE49-F238E27FC236}">
                <a16:creationId xmlns:a16="http://schemas.microsoft.com/office/drawing/2014/main" id="{EAE3BCEB-DF69-472B-ABDF-64FF6E49FCC0}"/>
              </a:ext>
            </a:extLst>
          </p:cNvPr>
          <p:cNvSpPr/>
          <p:nvPr/>
        </p:nvSpPr>
        <p:spPr>
          <a:xfrm>
            <a:off x="7613073" y="1926706"/>
            <a:ext cx="3374967" cy="2840972"/>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spcAft>
                <a:spcPts val="600"/>
              </a:spcAft>
              <a:buFont typeface="Wingdings" panose="05000000000000000000" pitchFamily="2" charset="2"/>
              <a:buChar char="ü"/>
            </a:pPr>
            <a:r>
              <a:rPr lang="en-US" sz="2000" dirty="0">
                <a:solidFill>
                  <a:schemeClr val="tx1"/>
                </a:solidFill>
                <a:latin typeface="Myriad Pro" panose="020B0503030403020204" pitchFamily="34" charset="0"/>
              </a:rPr>
              <a:t>Links</a:t>
            </a:r>
          </a:p>
          <a:p>
            <a:pPr marL="342900" indent="-342900">
              <a:spcAft>
                <a:spcPts val="600"/>
              </a:spcAft>
              <a:buFont typeface="Wingdings" panose="05000000000000000000" pitchFamily="2" charset="2"/>
              <a:buChar char="ü"/>
            </a:pPr>
            <a:r>
              <a:rPr lang="en-US" sz="2000" dirty="0">
                <a:solidFill>
                  <a:schemeClr val="tx1"/>
                </a:solidFill>
                <a:latin typeface="Myriad Pro" panose="020B0503030403020204" pitchFamily="34" charset="0"/>
              </a:rPr>
              <a:t>Purpose</a:t>
            </a:r>
          </a:p>
          <a:p>
            <a:pPr marL="342900" indent="-342900">
              <a:spcAft>
                <a:spcPts val="600"/>
              </a:spcAft>
              <a:buFont typeface="Wingdings" panose="05000000000000000000" pitchFamily="2" charset="2"/>
              <a:buChar char="ü"/>
            </a:pPr>
            <a:r>
              <a:rPr lang="en-US" sz="2000" dirty="0">
                <a:solidFill>
                  <a:schemeClr val="tx1"/>
                </a:solidFill>
                <a:latin typeface="Myriad Pro" panose="020B0503030403020204" pitchFamily="34" charset="0"/>
              </a:rPr>
              <a:t>Definitions</a:t>
            </a:r>
          </a:p>
          <a:p>
            <a:pPr marL="342900" indent="-342900">
              <a:spcAft>
                <a:spcPts val="600"/>
              </a:spcAft>
              <a:buFont typeface="Wingdings" panose="05000000000000000000" pitchFamily="2" charset="2"/>
              <a:buChar char="ü"/>
            </a:pPr>
            <a:r>
              <a:rPr lang="en-US" sz="2000" dirty="0">
                <a:solidFill>
                  <a:schemeClr val="tx1"/>
                </a:solidFill>
                <a:latin typeface="Myriad Pro" panose="020B0503030403020204" pitchFamily="34" charset="0"/>
              </a:rPr>
              <a:t>Modifying Data</a:t>
            </a:r>
          </a:p>
          <a:p>
            <a:pPr marL="342900" indent="-342900">
              <a:spcAft>
                <a:spcPts val="600"/>
              </a:spcAft>
              <a:buFont typeface="Wingdings" panose="05000000000000000000" pitchFamily="2" charset="2"/>
              <a:buChar char="ü"/>
            </a:pPr>
            <a:r>
              <a:rPr lang="en-US" sz="2000" dirty="0">
                <a:solidFill>
                  <a:schemeClr val="tx1"/>
                </a:solidFill>
                <a:latin typeface="Myriad Pro" panose="020B0503030403020204" pitchFamily="34" charset="0"/>
              </a:rPr>
              <a:t>Analyzing Data</a:t>
            </a:r>
          </a:p>
        </p:txBody>
      </p:sp>
    </p:spTree>
    <p:extLst>
      <p:ext uri="{BB962C8B-B14F-4D97-AF65-F5344CB8AC3E}">
        <p14:creationId xmlns:p14="http://schemas.microsoft.com/office/powerpoint/2010/main" val="1123923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3996-59A4-4CAC-AC37-941B2164E3E3}"/>
              </a:ext>
            </a:extLst>
          </p:cNvPr>
          <p:cNvSpPr>
            <a:spLocks noGrp="1"/>
          </p:cNvSpPr>
          <p:nvPr>
            <p:ph type="title"/>
          </p:nvPr>
        </p:nvSpPr>
        <p:spPr/>
        <p:txBody>
          <a:bodyPr>
            <a:normAutofit/>
          </a:bodyPr>
          <a:lstStyle/>
          <a:p>
            <a:r>
              <a:rPr lang="en-US" dirty="0"/>
              <a:t>OGA Dashboards: Summary</a:t>
            </a:r>
          </a:p>
        </p:txBody>
      </p:sp>
      <p:sp>
        <p:nvSpPr>
          <p:cNvPr id="4" name="Slide Number Placeholder 3">
            <a:extLst>
              <a:ext uri="{FF2B5EF4-FFF2-40B4-BE49-F238E27FC236}">
                <a16:creationId xmlns:a16="http://schemas.microsoft.com/office/drawing/2014/main" id="{1FECCE87-E1AA-4ADB-A9AF-686A1F314CE8}"/>
              </a:ext>
            </a:extLst>
          </p:cNvPr>
          <p:cNvSpPr>
            <a:spLocks noGrp="1"/>
          </p:cNvSpPr>
          <p:nvPr>
            <p:ph type="sldNum" sz="quarter" idx="12"/>
          </p:nvPr>
        </p:nvSpPr>
        <p:spPr/>
        <p:txBody>
          <a:bodyPr/>
          <a:lstStyle/>
          <a:p>
            <a:fld id="{832C07CC-48B0-4E10-B8D7-6CD54437AFC6}" type="slidenum">
              <a:rPr lang="en-US" smtClean="0"/>
              <a:pPr/>
              <a:t>14</a:t>
            </a:fld>
            <a:endParaRPr lang="en-US" dirty="0"/>
          </a:p>
        </p:txBody>
      </p:sp>
      <p:sp>
        <p:nvSpPr>
          <p:cNvPr id="11" name="TextBox 10">
            <a:extLst>
              <a:ext uri="{FF2B5EF4-FFF2-40B4-BE49-F238E27FC236}">
                <a16:creationId xmlns:a16="http://schemas.microsoft.com/office/drawing/2014/main" id="{D26902BC-E5E1-8874-FEB6-6F8EB21E19D4}"/>
              </a:ext>
            </a:extLst>
          </p:cNvPr>
          <p:cNvSpPr txBox="1"/>
          <p:nvPr/>
        </p:nvSpPr>
        <p:spPr>
          <a:xfrm>
            <a:off x="365760" y="1634490"/>
            <a:ext cx="11327130" cy="923330"/>
          </a:xfrm>
          <a:prstGeom prst="rect">
            <a:avLst/>
          </a:prstGeom>
          <a:noFill/>
        </p:spPr>
        <p:txBody>
          <a:bodyPr wrap="squar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tab is the visual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DASHBOARD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where you can see at a high level your Overall Enrollment in CTE </a:t>
            </a:r>
            <a:r>
              <a:rPr lang="en-US" kern="100" dirty="0">
                <a:latin typeface="Calibri" panose="020F0502020204030204" pitchFamily="34" charset="0"/>
                <a:ea typeface="Calibri" panose="020F0502020204030204" pitchFamily="34" charset="0"/>
                <a:cs typeface="Times New Roman" panose="02020603050405020304" pitchFamily="18" charset="0"/>
              </a:rPr>
              <a:t>versus your Overall Comparison Population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top graph</a:t>
            </a:r>
            <a:r>
              <a:rPr lang="en-US" kern="100" dirty="0">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Enrollment by Career Cluster in the second graph.  (Note we removed last year’s Over/Under Against Programs)</a:t>
            </a:r>
            <a:endParaRPr lang="en-US" dirty="0"/>
          </a:p>
        </p:txBody>
      </p:sp>
      <p:pic>
        <p:nvPicPr>
          <p:cNvPr id="5" name="Picture 4">
            <a:extLst>
              <a:ext uri="{FF2B5EF4-FFF2-40B4-BE49-F238E27FC236}">
                <a16:creationId xmlns:a16="http://schemas.microsoft.com/office/drawing/2014/main" id="{AF3B2D67-A210-01BB-C768-7D13597793F2}"/>
              </a:ext>
            </a:extLst>
          </p:cNvPr>
          <p:cNvPicPr>
            <a:picLocks noChangeAspect="1"/>
          </p:cNvPicPr>
          <p:nvPr/>
        </p:nvPicPr>
        <p:blipFill>
          <a:blip r:embed="rId3"/>
          <a:stretch>
            <a:fillRect/>
          </a:stretch>
        </p:blipFill>
        <p:spPr>
          <a:xfrm>
            <a:off x="0" y="2795171"/>
            <a:ext cx="12192000" cy="2773405"/>
          </a:xfrm>
          <a:prstGeom prst="rect">
            <a:avLst/>
          </a:prstGeom>
        </p:spPr>
      </p:pic>
    </p:spTree>
    <p:extLst>
      <p:ext uri="{BB962C8B-B14F-4D97-AF65-F5344CB8AC3E}">
        <p14:creationId xmlns:p14="http://schemas.microsoft.com/office/powerpoint/2010/main" val="2867876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3996-59A4-4CAC-AC37-941B2164E3E3}"/>
              </a:ext>
            </a:extLst>
          </p:cNvPr>
          <p:cNvSpPr>
            <a:spLocks noGrp="1"/>
          </p:cNvSpPr>
          <p:nvPr>
            <p:ph type="title"/>
          </p:nvPr>
        </p:nvSpPr>
        <p:spPr/>
        <p:txBody>
          <a:bodyPr>
            <a:normAutofit/>
          </a:bodyPr>
          <a:lstStyle/>
          <a:p>
            <a:r>
              <a:rPr lang="en-US" dirty="0"/>
              <a:t>OGA Dashboards: Career Cluster</a:t>
            </a:r>
          </a:p>
        </p:txBody>
      </p:sp>
      <p:sp>
        <p:nvSpPr>
          <p:cNvPr id="4" name="Slide Number Placeholder 3">
            <a:extLst>
              <a:ext uri="{FF2B5EF4-FFF2-40B4-BE49-F238E27FC236}">
                <a16:creationId xmlns:a16="http://schemas.microsoft.com/office/drawing/2014/main" id="{1FECCE87-E1AA-4ADB-A9AF-686A1F314CE8}"/>
              </a:ext>
            </a:extLst>
          </p:cNvPr>
          <p:cNvSpPr>
            <a:spLocks noGrp="1"/>
          </p:cNvSpPr>
          <p:nvPr>
            <p:ph type="sldNum" sz="quarter" idx="12"/>
          </p:nvPr>
        </p:nvSpPr>
        <p:spPr/>
        <p:txBody>
          <a:bodyPr/>
          <a:lstStyle/>
          <a:p>
            <a:fld id="{832C07CC-48B0-4E10-B8D7-6CD54437AFC6}" type="slidenum">
              <a:rPr lang="en-US" smtClean="0"/>
              <a:pPr/>
              <a:t>15</a:t>
            </a:fld>
            <a:endParaRPr lang="en-US" dirty="0"/>
          </a:p>
        </p:txBody>
      </p:sp>
      <p:sp>
        <p:nvSpPr>
          <p:cNvPr id="13" name="TextBox 12">
            <a:extLst>
              <a:ext uri="{FF2B5EF4-FFF2-40B4-BE49-F238E27FC236}">
                <a16:creationId xmlns:a16="http://schemas.microsoft.com/office/drawing/2014/main" id="{ADA4CA0E-FF9F-FD1C-0B18-143C08537A5A}"/>
              </a:ext>
            </a:extLst>
          </p:cNvPr>
          <p:cNvSpPr txBox="1"/>
          <p:nvPr/>
        </p:nvSpPr>
        <p:spPr>
          <a:xfrm>
            <a:off x="422910" y="1517745"/>
            <a:ext cx="11487150" cy="1200329"/>
          </a:xfrm>
          <a:prstGeom prst="rect">
            <a:avLst/>
          </a:prstGeom>
          <a:noFill/>
        </p:spPr>
        <p:txBody>
          <a:bodyPr wrap="square">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Selecting a Career Cluster in the dropdown box will allow you to quickly see how you’re doing in that cluster across gender, race/ethnicity, and special populations compared to your district demographics. For example, here you can see that in Architecture &amp; Construction, females represent 15% compared to the district’s overall female representation of 49%. In racial clusters, Asians are underrepresented, as are English Language Learners.</a:t>
            </a:r>
          </a:p>
        </p:txBody>
      </p:sp>
      <p:pic>
        <p:nvPicPr>
          <p:cNvPr id="17" name="Picture 16">
            <a:extLst>
              <a:ext uri="{FF2B5EF4-FFF2-40B4-BE49-F238E27FC236}">
                <a16:creationId xmlns:a16="http://schemas.microsoft.com/office/drawing/2014/main" id="{3B38C077-3DCF-5F79-C6A0-2E75D404A520}"/>
              </a:ext>
            </a:extLst>
          </p:cNvPr>
          <p:cNvPicPr>
            <a:picLocks noChangeAspect="1"/>
          </p:cNvPicPr>
          <p:nvPr/>
        </p:nvPicPr>
        <p:blipFill>
          <a:blip r:embed="rId3"/>
          <a:stretch>
            <a:fillRect/>
          </a:stretch>
        </p:blipFill>
        <p:spPr>
          <a:xfrm>
            <a:off x="0" y="2886887"/>
            <a:ext cx="12192000" cy="3480475"/>
          </a:xfrm>
          <a:prstGeom prst="rect">
            <a:avLst/>
          </a:prstGeom>
        </p:spPr>
      </p:pic>
    </p:spTree>
    <p:extLst>
      <p:ext uri="{BB962C8B-B14F-4D97-AF65-F5344CB8AC3E}">
        <p14:creationId xmlns:p14="http://schemas.microsoft.com/office/powerpoint/2010/main" val="4144157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3996-59A4-4CAC-AC37-941B2164E3E3}"/>
              </a:ext>
            </a:extLst>
          </p:cNvPr>
          <p:cNvSpPr>
            <a:spLocks noGrp="1"/>
          </p:cNvSpPr>
          <p:nvPr>
            <p:ph type="title"/>
          </p:nvPr>
        </p:nvSpPr>
        <p:spPr/>
        <p:txBody>
          <a:bodyPr>
            <a:normAutofit/>
          </a:bodyPr>
          <a:lstStyle/>
          <a:p>
            <a:r>
              <a:rPr lang="en-US" dirty="0"/>
              <a:t>OGA Dashboards: CTE Enrollment</a:t>
            </a:r>
          </a:p>
        </p:txBody>
      </p:sp>
      <p:sp>
        <p:nvSpPr>
          <p:cNvPr id="4" name="Slide Number Placeholder 3">
            <a:extLst>
              <a:ext uri="{FF2B5EF4-FFF2-40B4-BE49-F238E27FC236}">
                <a16:creationId xmlns:a16="http://schemas.microsoft.com/office/drawing/2014/main" id="{1FECCE87-E1AA-4ADB-A9AF-686A1F314CE8}"/>
              </a:ext>
            </a:extLst>
          </p:cNvPr>
          <p:cNvSpPr>
            <a:spLocks noGrp="1"/>
          </p:cNvSpPr>
          <p:nvPr>
            <p:ph type="sldNum" sz="quarter" idx="12"/>
          </p:nvPr>
        </p:nvSpPr>
        <p:spPr/>
        <p:txBody>
          <a:bodyPr/>
          <a:lstStyle/>
          <a:p>
            <a:fld id="{832C07CC-48B0-4E10-B8D7-6CD54437AFC6}" type="slidenum">
              <a:rPr lang="en-US" smtClean="0"/>
              <a:pPr/>
              <a:t>16</a:t>
            </a:fld>
            <a:endParaRPr lang="en-US" dirty="0"/>
          </a:p>
        </p:txBody>
      </p:sp>
      <p:graphicFrame>
        <p:nvGraphicFramePr>
          <p:cNvPr id="18" name="Diagram 17">
            <a:extLst>
              <a:ext uri="{FF2B5EF4-FFF2-40B4-BE49-F238E27FC236}">
                <a16:creationId xmlns:a16="http://schemas.microsoft.com/office/drawing/2014/main" id="{D575AA25-9416-EAF8-0D48-658A66AB9A58}"/>
              </a:ext>
            </a:extLst>
          </p:cNvPr>
          <p:cNvGraphicFramePr/>
          <p:nvPr>
            <p:extLst>
              <p:ext uri="{D42A27DB-BD31-4B8C-83A1-F6EECF244321}">
                <p14:modId xmlns:p14="http://schemas.microsoft.com/office/powerpoint/2010/main" val="4163743069"/>
              </p:ext>
            </p:extLst>
          </p:nvPr>
        </p:nvGraphicFramePr>
        <p:xfrm>
          <a:off x="838200" y="1623058"/>
          <a:ext cx="7649210" cy="4515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234D7FDA-456A-BA5C-9FE5-3DD5A703B6B3}"/>
              </a:ext>
            </a:extLst>
          </p:cNvPr>
          <p:cNvSpPr txBox="1"/>
          <p:nvPr/>
        </p:nvSpPr>
        <p:spPr>
          <a:xfrm>
            <a:off x="8487410" y="932782"/>
            <a:ext cx="3365500" cy="2031325"/>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second tab is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CTE </a:t>
            </a:r>
            <a:r>
              <a:rPr lang="en-US" b="1" dirty="0">
                <a:latin typeface="Calibri" panose="020F0502020204030204" pitchFamily="34" charset="0"/>
                <a:ea typeface="Calibri" panose="020F0502020204030204" pitchFamily="34" charset="0"/>
                <a:cs typeface="Times New Roman" panose="02020603050405020304" pitchFamily="18" charset="0"/>
              </a:rPr>
              <a:t>ENROLLMENT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Here you can see total counts across demographics and special populations for the entire district. Each is color coded by category to help identify data blocks.</a:t>
            </a:r>
            <a:endParaRPr lang="en-US" dirty="0"/>
          </a:p>
        </p:txBody>
      </p:sp>
    </p:spTree>
    <p:extLst>
      <p:ext uri="{BB962C8B-B14F-4D97-AF65-F5344CB8AC3E}">
        <p14:creationId xmlns:p14="http://schemas.microsoft.com/office/powerpoint/2010/main" val="886797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3996-59A4-4CAC-AC37-941B2164E3E3}"/>
              </a:ext>
            </a:extLst>
          </p:cNvPr>
          <p:cNvSpPr>
            <a:spLocks noGrp="1"/>
          </p:cNvSpPr>
          <p:nvPr>
            <p:ph type="title"/>
          </p:nvPr>
        </p:nvSpPr>
        <p:spPr/>
        <p:txBody>
          <a:bodyPr>
            <a:normAutofit/>
          </a:bodyPr>
          <a:lstStyle/>
          <a:p>
            <a:r>
              <a:rPr lang="en-US" dirty="0"/>
              <a:t>OGA Dashboards: CTE Enrollment</a:t>
            </a:r>
          </a:p>
        </p:txBody>
      </p:sp>
      <p:sp>
        <p:nvSpPr>
          <p:cNvPr id="4" name="Slide Number Placeholder 3">
            <a:extLst>
              <a:ext uri="{FF2B5EF4-FFF2-40B4-BE49-F238E27FC236}">
                <a16:creationId xmlns:a16="http://schemas.microsoft.com/office/drawing/2014/main" id="{1FECCE87-E1AA-4ADB-A9AF-686A1F314CE8}"/>
              </a:ext>
            </a:extLst>
          </p:cNvPr>
          <p:cNvSpPr>
            <a:spLocks noGrp="1"/>
          </p:cNvSpPr>
          <p:nvPr>
            <p:ph type="sldNum" sz="quarter" idx="12"/>
          </p:nvPr>
        </p:nvSpPr>
        <p:spPr/>
        <p:txBody>
          <a:bodyPr/>
          <a:lstStyle/>
          <a:p>
            <a:fld id="{832C07CC-48B0-4E10-B8D7-6CD54437AFC6}" type="slidenum">
              <a:rPr lang="en-US" smtClean="0"/>
              <a:pPr/>
              <a:t>17</a:t>
            </a:fld>
            <a:endParaRPr lang="en-US" dirty="0"/>
          </a:p>
        </p:txBody>
      </p:sp>
      <p:sp>
        <p:nvSpPr>
          <p:cNvPr id="11" name="TextBox 10">
            <a:extLst>
              <a:ext uri="{FF2B5EF4-FFF2-40B4-BE49-F238E27FC236}">
                <a16:creationId xmlns:a16="http://schemas.microsoft.com/office/drawing/2014/main" id="{D26902BC-E5E1-8874-FEB6-6F8EB21E19D4}"/>
              </a:ext>
            </a:extLst>
          </p:cNvPr>
          <p:cNvSpPr txBox="1"/>
          <p:nvPr/>
        </p:nvSpPr>
        <p:spPr>
          <a:xfrm>
            <a:off x="432435" y="1634490"/>
            <a:ext cx="11327130" cy="1200329"/>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Participant (new this year) Concentrator and Completer ratios, as well as WBL (also new this year), are shaded from low to high </a:t>
            </a:r>
            <a:r>
              <a:rPr lang="en-US" dirty="0">
                <a:latin typeface="Calibri" panose="020F0502020204030204" pitchFamily="34" charset="0"/>
                <a:ea typeface="Calibri" panose="020F0502020204030204" pitchFamily="34" charset="0"/>
                <a:cs typeface="Times New Roman" panose="02020603050405020304" pitchFamily="18" charset="0"/>
              </a:rPr>
              <a:t>percentage</a:t>
            </a:r>
            <a:r>
              <a:rPr lang="en-US" sz="1800" dirty="0">
                <a:effectLst/>
                <a:latin typeface="Calibri" panose="020F0502020204030204" pitchFamily="34" charset="0"/>
                <a:ea typeface="Calibri" panose="020F0502020204030204" pitchFamily="34" charset="0"/>
                <a:cs typeface="Times New Roman" panose="02020603050405020304" pitchFamily="18" charset="0"/>
              </a:rPr>
              <a:t>s, but no other indicators on this tab are shaded for your review. You may wish to do that on the other enrollment tab or multi year tab if you want to take a closer look at over/under percentages verses comparison data .  </a:t>
            </a:r>
            <a:endParaRPr lang="en-US" dirty="0"/>
          </a:p>
        </p:txBody>
      </p:sp>
      <p:pic>
        <p:nvPicPr>
          <p:cNvPr id="5" name="Picture 4">
            <a:extLst>
              <a:ext uri="{FF2B5EF4-FFF2-40B4-BE49-F238E27FC236}">
                <a16:creationId xmlns:a16="http://schemas.microsoft.com/office/drawing/2014/main" id="{557D44AC-0E26-AEE9-9DA4-36C9A6751D9C}"/>
              </a:ext>
            </a:extLst>
          </p:cNvPr>
          <p:cNvPicPr>
            <a:picLocks noChangeAspect="1"/>
          </p:cNvPicPr>
          <p:nvPr/>
        </p:nvPicPr>
        <p:blipFill>
          <a:blip r:embed="rId3"/>
          <a:stretch>
            <a:fillRect/>
          </a:stretch>
        </p:blipFill>
        <p:spPr>
          <a:xfrm>
            <a:off x="0" y="2833721"/>
            <a:ext cx="12192000" cy="3436671"/>
          </a:xfrm>
          <a:prstGeom prst="rect">
            <a:avLst/>
          </a:prstGeom>
        </p:spPr>
      </p:pic>
    </p:spTree>
    <p:extLst>
      <p:ext uri="{BB962C8B-B14F-4D97-AF65-F5344CB8AC3E}">
        <p14:creationId xmlns:p14="http://schemas.microsoft.com/office/powerpoint/2010/main" val="3666710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D3996-59A4-4CAC-AC37-941B2164E3E3}"/>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000" kern="1200">
                <a:solidFill>
                  <a:schemeClr val="tx1"/>
                </a:solidFill>
                <a:latin typeface="+mj-lt"/>
                <a:ea typeface="+mj-ea"/>
                <a:cs typeface="+mj-cs"/>
              </a:rPr>
              <a:t>OGA Dashboards: Comparison Population</a:t>
            </a:r>
          </a:p>
        </p:txBody>
      </p:sp>
      <p:sp>
        <p:nvSpPr>
          <p:cNvPr id="1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6902BC-E5E1-8874-FEB6-6F8EB21E19D4}"/>
              </a:ext>
            </a:extLst>
          </p:cNvPr>
          <p:cNvSpPr txBox="1"/>
          <p:nvPr/>
        </p:nvSpPr>
        <p:spPr>
          <a:xfrm>
            <a:off x="630936" y="2807208"/>
            <a:ext cx="3429000" cy="3410712"/>
          </a:xfrm>
          <a:prstGeom prst="rect">
            <a:avLst/>
          </a:prstGeom>
        </p:spPr>
        <p:txBody>
          <a:bodyPr vert="horz" lIns="91440" tIns="45720" rIns="91440" bIns="45720" rtlCol="0" anchor="t">
            <a:normAutofit/>
          </a:bodyPr>
          <a:lstStyle/>
          <a:p>
            <a:pPr marL="285750" indent="-285750">
              <a:lnSpc>
                <a:spcPct val="90000"/>
              </a:lnSpc>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third tab is your district’s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COMPARISON POP</a:t>
            </a:r>
            <a:r>
              <a:rPr lang="en-US" sz="1800" dirty="0">
                <a:effectLst/>
                <a:latin typeface="Calibri" panose="020F0502020204030204" pitchFamily="34" charset="0"/>
                <a:ea typeface="Calibri" panose="020F0502020204030204" pitchFamily="34" charset="0"/>
                <a:cs typeface="Times New Roman" panose="02020603050405020304" pitchFamily="18" charset="0"/>
              </a:rPr>
              <a:t> data which is the base for determining whether Career Clusters and/or programs are doing better, equal to, or lesser compared to overall district demographics. </a:t>
            </a:r>
          </a:p>
          <a:p>
            <a:pPr marL="285750" indent="-285750">
              <a:lnSpc>
                <a:spcPct val="90000"/>
              </a:lnSpc>
              <a:spcAft>
                <a:spcPts val="600"/>
              </a:spcAft>
              <a:buFont typeface="Arial" panose="020B0604020202020204" pitchFamily="34" charset="0"/>
              <a:buChar char="•"/>
            </a:pPr>
            <a:r>
              <a:rPr lang="en-US" dirty="0">
                <a:latin typeface="Calibri" panose="020F0502020204030204" pitchFamily="34" charset="0"/>
                <a:cs typeface="Times New Roman" panose="02020603050405020304" pitchFamily="18" charset="0"/>
              </a:rPr>
              <a:t>This tab may be modified to reflect an individual school or for post-secondary, your entire institution population or other regional representation, and not just your CTE population.</a:t>
            </a:r>
            <a:endParaRPr lang="en-US" sz="2200" dirty="0"/>
          </a:p>
        </p:txBody>
      </p:sp>
      <p:pic>
        <p:nvPicPr>
          <p:cNvPr id="5" name="Picture 4" descr="A screenshot of a computer&#10;&#10;Description automatically generated">
            <a:extLst>
              <a:ext uri="{FF2B5EF4-FFF2-40B4-BE49-F238E27FC236}">
                <a16:creationId xmlns:a16="http://schemas.microsoft.com/office/drawing/2014/main" id="{4C50CAFC-BC63-40F5-33C7-4395F3CB4344}"/>
              </a:ext>
            </a:extLst>
          </p:cNvPr>
          <p:cNvPicPr>
            <a:picLocks noChangeAspect="1"/>
          </p:cNvPicPr>
          <p:nvPr/>
        </p:nvPicPr>
        <p:blipFill>
          <a:blip r:embed="rId3"/>
          <a:stretch>
            <a:fillRect/>
          </a:stretch>
        </p:blipFill>
        <p:spPr>
          <a:xfrm>
            <a:off x="4654296" y="958047"/>
            <a:ext cx="6903720" cy="4941905"/>
          </a:xfrm>
          <a:prstGeom prst="rect">
            <a:avLst/>
          </a:prstGeom>
        </p:spPr>
      </p:pic>
      <p:sp>
        <p:nvSpPr>
          <p:cNvPr id="4" name="Slide Number Placeholder 3">
            <a:extLst>
              <a:ext uri="{FF2B5EF4-FFF2-40B4-BE49-F238E27FC236}">
                <a16:creationId xmlns:a16="http://schemas.microsoft.com/office/drawing/2014/main" id="{1FECCE87-E1AA-4ADB-A9AF-686A1F314CE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32C07CC-48B0-4E10-B8D7-6CD54437AFC6}" type="slidenum">
              <a:rPr lang="en-US" smtClean="0">
                <a:solidFill>
                  <a:schemeClr val="tx1">
                    <a:tint val="75000"/>
                  </a:schemeClr>
                </a:solidFill>
              </a:rPr>
              <a:pPr>
                <a:spcAft>
                  <a:spcPts val="600"/>
                </a:spcAft>
              </a:pPr>
              <a:t>18</a:t>
            </a:fld>
            <a:endParaRPr lang="en-US">
              <a:solidFill>
                <a:schemeClr val="tx1">
                  <a:tint val="75000"/>
                </a:schemeClr>
              </a:solidFill>
            </a:endParaRPr>
          </a:p>
        </p:txBody>
      </p:sp>
    </p:spTree>
    <p:extLst>
      <p:ext uri="{BB962C8B-B14F-4D97-AF65-F5344CB8AC3E}">
        <p14:creationId xmlns:p14="http://schemas.microsoft.com/office/powerpoint/2010/main" val="3581921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3996-59A4-4CAC-AC37-941B2164E3E3}"/>
              </a:ext>
            </a:extLst>
          </p:cNvPr>
          <p:cNvSpPr>
            <a:spLocks noGrp="1"/>
          </p:cNvSpPr>
          <p:nvPr>
            <p:ph type="title"/>
          </p:nvPr>
        </p:nvSpPr>
        <p:spPr/>
        <p:txBody>
          <a:bodyPr>
            <a:normAutofit/>
          </a:bodyPr>
          <a:lstStyle/>
          <a:p>
            <a:r>
              <a:rPr lang="en-US" dirty="0"/>
              <a:t>OGA Dashboards: Enrollment</a:t>
            </a:r>
          </a:p>
        </p:txBody>
      </p:sp>
      <p:sp>
        <p:nvSpPr>
          <p:cNvPr id="4" name="Slide Number Placeholder 3">
            <a:extLst>
              <a:ext uri="{FF2B5EF4-FFF2-40B4-BE49-F238E27FC236}">
                <a16:creationId xmlns:a16="http://schemas.microsoft.com/office/drawing/2014/main" id="{1FECCE87-E1AA-4ADB-A9AF-686A1F314CE8}"/>
              </a:ext>
            </a:extLst>
          </p:cNvPr>
          <p:cNvSpPr>
            <a:spLocks noGrp="1"/>
          </p:cNvSpPr>
          <p:nvPr>
            <p:ph type="sldNum" sz="quarter" idx="12"/>
          </p:nvPr>
        </p:nvSpPr>
        <p:spPr/>
        <p:txBody>
          <a:bodyPr/>
          <a:lstStyle/>
          <a:p>
            <a:fld id="{832C07CC-48B0-4E10-B8D7-6CD54437AFC6}" type="slidenum">
              <a:rPr lang="en-US" smtClean="0"/>
              <a:pPr/>
              <a:t>19</a:t>
            </a:fld>
            <a:endParaRPr lang="en-US" dirty="0"/>
          </a:p>
        </p:txBody>
      </p:sp>
      <p:sp>
        <p:nvSpPr>
          <p:cNvPr id="11" name="TextBox 10">
            <a:extLst>
              <a:ext uri="{FF2B5EF4-FFF2-40B4-BE49-F238E27FC236}">
                <a16:creationId xmlns:a16="http://schemas.microsoft.com/office/drawing/2014/main" id="{D26902BC-E5E1-8874-FEB6-6F8EB21E19D4}"/>
              </a:ext>
            </a:extLst>
          </p:cNvPr>
          <p:cNvSpPr txBox="1"/>
          <p:nvPr/>
        </p:nvSpPr>
        <p:spPr>
          <a:xfrm>
            <a:off x="432435" y="1621022"/>
            <a:ext cx="11327130" cy="923330"/>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ENROLLMENT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tab contains the data that drives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DASHBOARD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results. Note that this is where you have the option to enter data for an individual school if you wish to see results at a more granular level. See the instructions if you wish to do this. It is highly recommended you use a copy of the workbook to do any manipulation.</a:t>
            </a:r>
            <a:endParaRPr lang="en-US" dirty="0"/>
          </a:p>
        </p:txBody>
      </p:sp>
      <p:pic>
        <p:nvPicPr>
          <p:cNvPr id="5" name="Picture 4">
            <a:extLst>
              <a:ext uri="{FF2B5EF4-FFF2-40B4-BE49-F238E27FC236}">
                <a16:creationId xmlns:a16="http://schemas.microsoft.com/office/drawing/2014/main" id="{A6582172-2895-6C0F-CFC1-9BBE42C22A1A}"/>
              </a:ext>
            </a:extLst>
          </p:cNvPr>
          <p:cNvPicPr>
            <a:picLocks noChangeAspect="1"/>
          </p:cNvPicPr>
          <p:nvPr/>
        </p:nvPicPr>
        <p:blipFill>
          <a:blip r:embed="rId3"/>
          <a:stretch>
            <a:fillRect/>
          </a:stretch>
        </p:blipFill>
        <p:spPr>
          <a:xfrm>
            <a:off x="0" y="2695131"/>
            <a:ext cx="12192000" cy="3851163"/>
          </a:xfrm>
          <a:prstGeom prst="rect">
            <a:avLst/>
          </a:prstGeom>
        </p:spPr>
      </p:pic>
    </p:spTree>
    <p:extLst>
      <p:ext uri="{BB962C8B-B14F-4D97-AF65-F5344CB8AC3E}">
        <p14:creationId xmlns:p14="http://schemas.microsoft.com/office/powerpoint/2010/main" val="701054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9ABF09-335C-4D8B-8A8C-BF7244758829}"/>
              </a:ext>
            </a:extLst>
          </p:cNvPr>
          <p:cNvSpPr>
            <a:spLocks noGrp="1"/>
          </p:cNvSpPr>
          <p:nvPr>
            <p:ph type="sldNum" sz="quarter" idx="4294967295"/>
          </p:nvPr>
        </p:nvSpPr>
        <p:spPr>
          <a:xfrm>
            <a:off x="9698038" y="6546850"/>
            <a:ext cx="2493962" cy="301625"/>
          </a:xfrm>
        </p:spPr>
        <p:txBody>
          <a:bodyPr/>
          <a:lstStyle/>
          <a:p>
            <a:fld id="{832C07CC-48B0-4E10-B8D7-6CD54437AFC6}" type="slidenum">
              <a:rPr lang="en-US" smtClean="0"/>
              <a:pPr/>
              <a:t>2</a:t>
            </a:fld>
            <a:endParaRPr lang="en-US" dirty="0"/>
          </a:p>
        </p:txBody>
      </p:sp>
      <p:sp>
        <p:nvSpPr>
          <p:cNvPr id="5" name="TextBox 4"/>
          <p:cNvSpPr txBox="1"/>
          <p:nvPr/>
        </p:nvSpPr>
        <p:spPr>
          <a:xfrm>
            <a:off x="7369494" y="2456070"/>
            <a:ext cx="4928937" cy="4031873"/>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Agenda</a:t>
            </a:r>
          </a:p>
          <a:p>
            <a:endParaRPr lang="en-US" sz="2800" dirty="0"/>
          </a:p>
          <a:p>
            <a:pPr marL="514350" indent="-514350">
              <a:buFont typeface="+mj-lt"/>
              <a:buAutoNum type="arabicPeriod"/>
            </a:pPr>
            <a:r>
              <a:rPr lang="en-US" sz="2800" dirty="0"/>
              <a:t>OGA: What and Why</a:t>
            </a:r>
          </a:p>
          <a:p>
            <a:pPr marL="514350" indent="-514350">
              <a:buFont typeface="+mj-lt"/>
              <a:buAutoNum type="arabicPeriod"/>
            </a:pPr>
            <a:r>
              <a:rPr lang="en-US" sz="2800"/>
              <a:t>Data Quality</a:t>
            </a:r>
            <a:endParaRPr lang="en-US" sz="2800" dirty="0"/>
          </a:p>
          <a:p>
            <a:pPr marL="514350" indent="-514350">
              <a:buFont typeface="+mj-lt"/>
              <a:buAutoNum type="arabicPeriod"/>
            </a:pPr>
            <a:r>
              <a:rPr lang="en-US" sz="2800" dirty="0"/>
              <a:t>OGA Dashboard Review</a:t>
            </a:r>
          </a:p>
          <a:p>
            <a:pPr marL="514350" indent="-514350">
              <a:buFont typeface="+mj-lt"/>
              <a:buAutoNum type="arabicPeriod"/>
            </a:pPr>
            <a:r>
              <a:rPr lang="en-US" sz="2800" dirty="0"/>
              <a:t>Live Dashboard Demo</a:t>
            </a:r>
          </a:p>
          <a:p>
            <a:endParaRPr lang="en-US" sz="2800" dirty="0"/>
          </a:p>
          <a:p>
            <a:endParaRPr lang="en-US" sz="2800" dirty="0"/>
          </a:p>
          <a:p>
            <a:endParaRPr lang="en-US" sz="2800" dirty="0"/>
          </a:p>
        </p:txBody>
      </p:sp>
    </p:spTree>
    <p:extLst>
      <p:ext uri="{BB962C8B-B14F-4D97-AF65-F5344CB8AC3E}">
        <p14:creationId xmlns:p14="http://schemas.microsoft.com/office/powerpoint/2010/main" val="3654749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3996-59A4-4CAC-AC37-941B2164E3E3}"/>
              </a:ext>
            </a:extLst>
          </p:cNvPr>
          <p:cNvSpPr>
            <a:spLocks noGrp="1"/>
          </p:cNvSpPr>
          <p:nvPr>
            <p:ph type="title"/>
          </p:nvPr>
        </p:nvSpPr>
        <p:spPr/>
        <p:txBody>
          <a:bodyPr>
            <a:normAutofit/>
          </a:bodyPr>
          <a:lstStyle/>
          <a:p>
            <a:r>
              <a:rPr lang="en-US" dirty="0"/>
              <a:t>OGA Dashboards: Heatmap</a:t>
            </a:r>
          </a:p>
        </p:txBody>
      </p:sp>
      <p:sp>
        <p:nvSpPr>
          <p:cNvPr id="4" name="Slide Number Placeholder 3">
            <a:extLst>
              <a:ext uri="{FF2B5EF4-FFF2-40B4-BE49-F238E27FC236}">
                <a16:creationId xmlns:a16="http://schemas.microsoft.com/office/drawing/2014/main" id="{1FECCE87-E1AA-4ADB-A9AF-686A1F314CE8}"/>
              </a:ext>
            </a:extLst>
          </p:cNvPr>
          <p:cNvSpPr>
            <a:spLocks noGrp="1"/>
          </p:cNvSpPr>
          <p:nvPr>
            <p:ph type="sldNum" sz="quarter" idx="12"/>
          </p:nvPr>
        </p:nvSpPr>
        <p:spPr/>
        <p:txBody>
          <a:bodyPr/>
          <a:lstStyle/>
          <a:p>
            <a:fld id="{832C07CC-48B0-4E10-B8D7-6CD54437AFC6}" type="slidenum">
              <a:rPr lang="en-US" smtClean="0"/>
              <a:pPr/>
              <a:t>20</a:t>
            </a:fld>
            <a:endParaRPr lang="en-US" dirty="0"/>
          </a:p>
        </p:txBody>
      </p:sp>
      <p:sp>
        <p:nvSpPr>
          <p:cNvPr id="11" name="TextBox 10">
            <a:extLst>
              <a:ext uri="{FF2B5EF4-FFF2-40B4-BE49-F238E27FC236}">
                <a16:creationId xmlns:a16="http://schemas.microsoft.com/office/drawing/2014/main" id="{D26902BC-E5E1-8874-FEB6-6F8EB21E19D4}"/>
              </a:ext>
            </a:extLst>
          </p:cNvPr>
          <p:cNvSpPr txBox="1"/>
          <p:nvPr/>
        </p:nvSpPr>
        <p:spPr>
          <a:xfrm>
            <a:off x="432435" y="1621022"/>
            <a:ext cx="11327130" cy="646331"/>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The next tab is t</a:t>
            </a:r>
            <a:r>
              <a:rPr lang="en-US" sz="1800" dirty="0">
                <a:effectLst/>
                <a:latin typeface="Calibri" panose="020F0502020204030204" pitchFamily="34" charset="0"/>
                <a:ea typeface="Calibri" panose="020F0502020204030204" pitchFamily="34" charset="0"/>
                <a:cs typeface="Times New Roman" panose="02020603050405020304" pitchFamily="18" charset="0"/>
              </a:rPr>
              <a: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HEATMAP</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is intended to show you areas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OVER and UNDER </a:t>
            </a:r>
            <a:r>
              <a:rPr lang="en-US" sz="1800" dirty="0">
                <a:effectLst/>
                <a:latin typeface="Calibri" panose="020F0502020204030204" pitchFamily="34" charset="0"/>
                <a:ea typeface="Calibri" panose="020F0502020204030204" pitchFamily="34" charset="0"/>
                <a:cs typeface="Times New Roman" panose="02020603050405020304" pitchFamily="18" charset="0"/>
              </a:rPr>
              <a:t>performance across demographics within Career Clusters. This can be helpful in planning strategies and establishing goals for the new year. </a:t>
            </a:r>
            <a:endParaRPr lang="en-US" dirty="0"/>
          </a:p>
        </p:txBody>
      </p:sp>
      <p:pic>
        <p:nvPicPr>
          <p:cNvPr id="6" name="Picture 5">
            <a:extLst>
              <a:ext uri="{FF2B5EF4-FFF2-40B4-BE49-F238E27FC236}">
                <a16:creationId xmlns:a16="http://schemas.microsoft.com/office/drawing/2014/main" id="{7AEBB8C7-81F4-C5D5-A50E-4A98F22FB75A}"/>
              </a:ext>
            </a:extLst>
          </p:cNvPr>
          <p:cNvPicPr>
            <a:picLocks noChangeAspect="1"/>
          </p:cNvPicPr>
          <p:nvPr/>
        </p:nvPicPr>
        <p:blipFill>
          <a:blip r:embed="rId3"/>
          <a:stretch>
            <a:fillRect/>
          </a:stretch>
        </p:blipFill>
        <p:spPr>
          <a:xfrm>
            <a:off x="0" y="2775516"/>
            <a:ext cx="12192000" cy="3539613"/>
          </a:xfrm>
          <a:prstGeom prst="rect">
            <a:avLst/>
          </a:prstGeom>
        </p:spPr>
      </p:pic>
    </p:spTree>
    <p:extLst>
      <p:ext uri="{BB962C8B-B14F-4D97-AF65-F5344CB8AC3E}">
        <p14:creationId xmlns:p14="http://schemas.microsoft.com/office/powerpoint/2010/main" val="2530910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5">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17">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19">
            <a:extLst>
              <a:ext uri="{FF2B5EF4-FFF2-40B4-BE49-F238E27FC236}">
                <a16:creationId xmlns:a16="http://schemas.microsoft.com/office/drawing/2014/main" id="{99B60357-232D-4489-8786-BF4E4F74B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556788"/>
            <a:ext cx="471566" cy="3599021"/>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0E3CA3A8-990F-49CF-A192-593D3FF48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22491"/>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D3996-59A4-4CAC-AC37-941B2164E3E3}"/>
              </a:ext>
            </a:extLst>
          </p:cNvPr>
          <p:cNvSpPr>
            <a:spLocks noGrp="1"/>
          </p:cNvSpPr>
          <p:nvPr>
            <p:ph type="title"/>
          </p:nvPr>
        </p:nvSpPr>
        <p:spPr>
          <a:xfrm>
            <a:off x="422144" y="911347"/>
            <a:ext cx="5294293" cy="1486795"/>
          </a:xfrm>
        </p:spPr>
        <p:txBody>
          <a:bodyPr vert="horz" lIns="91440" tIns="45720" rIns="91440" bIns="45720" rtlCol="0" anchor="t">
            <a:normAutofit/>
          </a:bodyPr>
          <a:lstStyle/>
          <a:p>
            <a:r>
              <a:rPr lang="en-US" sz="4800" dirty="0"/>
              <a:t>OGA Dashboards: Multi Year Tab</a:t>
            </a:r>
          </a:p>
        </p:txBody>
      </p:sp>
      <p:sp>
        <p:nvSpPr>
          <p:cNvPr id="4" name="Slide Number Placeholder 3">
            <a:extLst>
              <a:ext uri="{FF2B5EF4-FFF2-40B4-BE49-F238E27FC236}">
                <a16:creationId xmlns:a16="http://schemas.microsoft.com/office/drawing/2014/main" id="{1FECCE87-E1AA-4ADB-A9AF-686A1F314CE8}"/>
              </a:ext>
            </a:extLst>
          </p:cNvPr>
          <p:cNvSpPr>
            <a:spLocks noGrp="1"/>
          </p:cNvSpPr>
          <p:nvPr>
            <p:ph type="sldNum" sz="quarter" idx="12"/>
          </p:nvPr>
        </p:nvSpPr>
        <p:spPr>
          <a:xfrm>
            <a:off x="11363715" y="-8779"/>
            <a:ext cx="826763" cy="704121"/>
          </a:xfrm>
        </p:spPr>
        <p:txBody>
          <a:bodyPr vert="horz" lIns="91440" tIns="45720" rIns="91440" bIns="45720" rtlCol="0" anchor="ctr">
            <a:normAutofit/>
          </a:bodyPr>
          <a:lstStyle/>
          <a:p>
            <a:pPr algn="ctr">
              <a:spcAft>
                <a:spcPts val="600"/>
              </a:spcAft>
              <a:defRPr/>
            </a:pPr>
            <a:fld id="{832C07CC-48B0-4E10-B8D7-6CD54437AFC6}" type="slidenum">
              <a:rPr lang="en-US" smtClean="0">
                <a:solidFill>
                  <a:prstClr val="black">
                    <a:tint val="75000"/>
                  </a:prstClr>
                </a:solidFill>
                <a:latin typeface="Calibri" panose="020F0502020204030204"/>
              </a:rPr>
              <a:pPr algn="ctr">
                <a:spcAft>
                  <a:spcPts val="600"/>
                </a:spcAft>
                <a:defRPr/>
              </a:pPr>
              <a:t>21</a:t>
            </a:fld>
            <a:endParaRPr lang="en-US">
              <a:solidFill>
                <a:prstClr val="black">
                  <a:tint val="75000"/>
                </a:prstClr>
              </a:solidFill>
              <a:latin typeface="Calibri" panose="020F0502020204030204"/>
            </a:endParaRPr>
          </a:p>
        </p:txBody>
      </p:sp>
      <p:sp>
        <p:nvSpPr>
          <p:cNvPr id="11" name="TextBox 10">
            <a:extLst>
              <a:ext uri="{FF2B5EF4-FFF2-40B4-BE49-F238E27FC236}">
                <a16:creationId xmlns:a16="http://schemas.microsoft.com/office/drawing/2014/main" id="{D26902BC-E5E1-8874-FEB6-6F8EB21E19D4}"/>
              </a:ext>
            </a:extLst>
          </p:cNvPr>
          <p:cNvSpPr txBox="1"/>
          <p:nvPr/>
        </p:nvSpPr>
        <p:spPr>
          <a:xfrm>
            <a:off x="6003984" y="897147"/>
            <a:ext cx="4956417" cy="1500996"/>
          </a:xfrm>
          <a:prstGeom prst="rect">
            <a:avLst/>
          </a:prstGeom>
        </p:spPr>
        <p:txBody>
          <a:bodyPr vert="horz" lIns="91440" tIns="45720" rIns="91440" bIns="45720" rtlCol="0" anchor="t">
            <a:noAutofit/>
          </a:bodyPr>
          <a:lstStyle/>
          <a:p>
            <a:pPr>
              <a:lnSpc>
                <a:spcPct val="90000"/>
              </a:lnSpc>
              <a:spcAft>
                <a:spcPts val="600"/>
              </a:spcAft>
            </a:pPr>
            <a:r>
              <a:rPr lang="en-US" dirty="0">
                <a:effectLst/>
              </a:rPr>
              <a:t>The </a:t>
            </a:r>
            <a:r>
              <a:rPr lang="en-US" b="1" dirty="0">
                <a:effectLst/>
              </a:rPr>
              <a:t>Multi Year</a:t>
            </a:r>
            <a:r>
              <a:rPr lang="en-US" b="1" dirty="0"/>
              <a:t> tab</a:t>
            </a:r>
            <a:r>
              <a:rPr lang="en-US" dirty="0">
                <a:effectLst/>
              </a:rPr>
              <a:t> contains four years of data for each institution (if reported and/or available) and program in the district. This is most helpful if you wish to analyze your data at a more granular level. </a:t>
            </a:r>
            <a:r>
              <a:rPr lang="en-US" dirty="0"/>
              <a:t>Data for enrollment and follow up, gender, race/ethnicity, special populations, and Perkins targets are included.</a:t>
            </a:r>
          </a:p>
        </p:txBody>
      </p:sp>
      <p:pic>
        <p:nvPicPr>
          <p:cNvPr id="5" name="Picture 4">
            <a:extLst>
              <a:ext uri="{FF2B5EF4-FFF2-40B4-BE49-F238E27FC236}">
                <a16:creationId xmlns:a16="http://schemas.microsoft.com/office/drawing/2014/main" id="{C7AD591B-CAFD-3372-C717-6DB90C3D4E22}"/>
              </a:ext>
            </a:extLst>
          </p:cNvPr>
          <p:cNvPicPr>
            <a:picLocks noChangeAspect="1"/>
          </p:cNvPicPr>
          <p:nvPr/>
        </p:nvPicPr>
        <p:blipFill rotWithShape="1">
          <a:blip r:embed="rId3"/>
          <a:srcRect r="3133" b="-1"/>
          <a:stretch/>
        </p:blipFill>
        <p:spPr>
          <a:xfrm>
            <a:off x="469304" y="2745644"/>
            <a:ext cx="10894411" cy="3599021"/>
          </a:xfrm>
          <a:prstGeom prst="rect">
            <a:avLst/>
          </a:prstGeom>
        </p:spPr>
      </p:pic>
      <p:cxnSp>
        <p:nvCxnSpPr>
          <p:cNvPr id="24" name="Straight Connector 23">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053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3996-59A4-4CAC-AC37-941B2164E3E3}"/>
              </a:ext>
            </a:extLst>
          </p:cNvPr>
          <p:cNvSpPr>
            <a:spLocks noGrp="1"/>
          </p:cNvSpPr>
          <p:nvPr>
            <p:ph type="title"/>
          </p:nvPr>
        </p:nvSpPr>
        <p:spPr/>
        <p:txBody>
          <a:bodyPr>
            <a:normAutofit/>
          </a:bodyPr>
          <a:lstStyle/>
          <a:p>
            <a:r>
              <a:rPr lang="en-US" dirty="0"/>
              <a:t>OGA Dashboards: 3 Year Performance</a:t>
            </a:r>
          </a:p>
        </p:txBody>
      </p:sp>
      <p:sp>
        <p:nvSpPr>
          <p:cNvPr id="4" name="Slide Number Placeholder 3">
            <a:extLst>
              <a:ext uri="{FF2B5EF4-FFF2-40B4-BE49-F238E27FC236}">
                <a16:creationId xmlns:a16="http://schemas.microsoft.com/office/drawing/2014/main" id="{1FECCE87-E1AA-4ADB-A9AF-686A1F314CE8}"/>
              </a:ext>
            </a:extLst>
          </p:cNvPr>
          <p:cNvSpPr>
            <a:spLocks noGrp="1"/>
          </p:cNvSpPr>
          <p:nvPr>
            <p:ph type="sldNum" sz="quarter" idx="12"/>
          </p:nvPr>
        </p:nvSpPr>
        <p:spPr/>
        <p:txBody>
          <a:bodyPr/>
          <a:lstStyle/>
          <a:p>
            <a:fld id="{832C07CC-48B0-4E10-B8D7-6CD54437AFC6}" type="slidenum">
              <a:rPr lang="en-US" smtClean="0"/>
              <a:pPr/>
              <a:t>22</a:t>
            </a:fld>
            <a:endParaRPr lang="en-US" dirty="0"/>
          </a:p>
        </p:txBody>
      </p:sp>
      <p:sp>
        <p:nvSpPr>
          <p:cNvPr id="11" name="TextBox 10">
            <a:extLst>
              <a:ext uri="{FF2B5EF4-FFF2-40B4-BE49-F238E27FC236}">
                <a16:creationId xmlns:a16="http://schemas.microsoft.com/office/drawing/2014/main" id="{D26902BC-E5E1-8874-FEB6-6F8EB21E19D4}"/>
              </a:ext>
            </a:extLst>
          </p:cNvPr>
          <p:cNvSpPr txBox="1"/>
          <p:nvPr/>
        </p:nvSpPr>
        <p:spPr>
          <a:xfrm>
            <a:off x="432435" y="1621022"/>
            <a:ext cx="11327130" cy="4555093"/>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Note that for 2024,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PERFORMANCE DATA TAB</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showed your CTE performance against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STATE PERFORMANCE TARGETS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the last three years, is no longer included as these annual reports are easily accessible via the gateway </a:t>
            </a:r>
            <a:r>
              <a:rPr lang="en-US" dirty="0">
                <a:latin typeface="Calibri" panose="020F0502020204030204" pitchFamily="34" charset="0"/>
                <a:ea typeface="Calibri" panose="020F0502020204030204" pitchFamily="34" charset="0"/>
                <a:cs typeface="Times New Roman" panose="02020603050405020304" pitchFamily="18" charset="0"/>
              </a:rPr>
              <a:t>r</a:t>
            </a:r>
            <a:r>
              <a:rPr lang="en-US" sz="1800" dirty="0">
                <a:effectLst/>
                <a:latin typeface="Calibri" panose="020F0502020204030204" pitchFamily="34" charset="0"/>
                <a:ea typeface="Calibri" panose="020F0502020204030204" pitchFamily="34" charset="0"/>
                <a:cs typeface="Times New Roman" panose="02020603050405020304" pitchFamily="18" charset="0"/>
              </a:rPr>
              <a:t>eport section. </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To see your current performance report, login to the gateway, select reports and search on “performance”. Then choose “Private Performance by Institution Report (Secondary or </a:t>
            </a:r>
            <a:r>
              <a:rPr lang="en-US" dirty="0" err="1">
                <a:latin typeface="Calibri" panose="020F0502020204030204" pitchFamily="34" charset="0"/>
                <a:cs typeface="Times New Roman" panose="02020603050405020304" pitchFamily="18" charset="0"/>
              </a:rPr>
              <a:t>PostSecondary</a:t>
            </a:r>
            <a:r>
              <a:rPr lang="en-US" dirty="0">
                <a:latin typeface="Calibri" panose="020F0502020204030204" pitchFamily="34" charset="0"/>
                <a:cs typeface="Times New Roman" panose="02020603050405020304" pitchFamily="18" charset="0"/>
              </a:rPr>
              <a:t>)” and View on Web or Export to Excel. </a:t>
            </a:r>
          </a:p>
          <a:p>
            <a:endParaRPr lang="en-US" dirty="0">
              <a:latin typeface="Calibri" panose="020F0502020204030204" pitchFamily="34" charset="0"/>
              <a:cs typeface="Times New Roman" panose="02020603050405020304" pitchFamily="18" charset="0"/>
            </a:endParaRPr>
          </a:p>
          <a:p>
            <a:endParaRPr lang="en-US" dirty="0">
              <a:latin typeface="Calibri" panose="020F0502020204030204" pitchFamily="34" charset="0"/>
              <a:cs typeface="Times New Roman" panose="02020603050405020304" pitchFamily="18" charset="0"/>
            </a:endParaRPr>
          </a:p>
          <a:p>
            <a:r>
              <a:rPr lang="en-US" sz="2800" b="1" dirty="0">
                <a:latin typeface="Calibri" panose="020F0502020204030204" pitchFamily="34" charset="0"/>
                <a:cs typeface="Times New Roman" panose="02020603050405020304" pitchFamily="18" charset="0"/>
              </a:rPr>
              <a:t>YOUR ASSIGNMENT</a:t>
            </a:r>
          </a:p>
          <a:p>
            <a:endParaRPr lang="en-US" b="1"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Between now and </a:t>
            </a:r>
            <a:r>
              <a:rPr lang="en-US" b="1" dirty="0">
                <a:latin typeface="Calibri" panose="020F0502020204030204" pitchFamily="34" charset="0"/>
                <a:cs typeface="Times New Roman" panose="02020603050405020304" pitchFamily="18" charset="0"/>
              </a:rPr>
              <a:t>June 5</a:t>
            </a:r>
            <a:r>
              <a:rPr lang="en-US" dirty="0">
                <a:latin typeface="Calibri" panose="020F0502020204030204" pitchFamily="34" charset="0"/>
                <a:cs typeface="Times New Roman" panose="02020603050405020304" pitchFamily="18" charset="0"/>
              </a:rPr>
              <a:t>, when we’ll hold a session on </a:t>
            </a:r>
            <a:r>
              <a:rPr lang="en-US" b="1" dirty="0">
                <a:latin typeface="Calibri" panose="020F0502020204030204" pitchFamily="34" charset="0"/>
                <a:cs typeface="Times New Roman" panose="02020603050405020304" pitchFamily="18" charset="0"/>
              </a:rPr>
              <a:t>Conducting Root Cause Analysis and Action Planning:</a:t>
            </a:r>
            <a:r>
              <a:rPr lang="en-US" dirty="0">
                <a:latin typeface="Calibri" panose="020F0502020204030204" pitchFamily="34" charset="0"/>
                <a:cs typeface="Times New Roman" panose="02020603050405020304" pitchFamily="18" charset="0"/>
              </a:rPr>
              <a:t> </a:t>
            </a:r>
          </a:p>
          <a:p>
            <a:pPr marL="342900" indent="-342900">
              <a:buAutoNum type="arabicPeriod"/>
            </a:pPr>
            <a:r>
              <a:rPr lang="en-US" dirty="0">
                <a:latin typeface="Calibri" panose="020F0502020204030204" pitchFamily="34" charset="0"/>
                <a:cs typeface="Times New Roman" panose="02020603050405020304" pitchFamily="18" charset="0"/>
              </a:rPr>
              <a:t>Download and read the OGA Workbook (Link on last page)</a:t>
            </a:r>
          </a:p>
          <a:p>
            <a:pPr marL="342900" indent="-342900">
              <a:buAutoNum type="arabicPeriod"/>
            </a:pPr>
            <a:r>
              <a:rPr lang="en-US" dirty="0">
                <a:latin typeface="Calibri" panose="020F0502020204030204" pitchFamily="34" charset="0"/>
                <a:cs typeface="Times New Roman" panose="02020603050405020304" pitchFamily="18" charset="0"/>
              </a:rPr>
              <a:t>Examine your district’s OGA dashboard as an individual or a team and identify three potential areas to conduct a root cause analysis, </a:t>
            </a:r>
            <a:endParaRPr lang="en-US" b="1" dirty="0">
              <a:latin typeface="Calibri" panose="020F0502020204030204" pitchFamily="34" charset="0"/>
              <a:cs typeface="Times New Roman" panose="02020603050405020304" pitchFamily="18" charset="0"/>
            </a:endParaRPr>
          </a:p>
          <a:p>
            <a:endParaRPr lang="en-US" sz="2800" b="1" dirty="0"/>
          </a:p>
        </p:txBody>
      </p:sp>
    </p:spTree>
    <p:extLst>
      <p:ext uri="{BB962C8B-B14F-4D97-AF65-F5344CB8AC3E}">
        <p14:creationId xmlns:p14="http://schemas.microsoft.com/office/powerpoint/2010/main" val="2184998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Video 7">
            <a:extLst>
              <a:ext uri="{FF2B5EF4-FFF2-40B4-BE49-F238E27FC236}">
                <a16:creationId xmlns:a16="http://schemas.microsoft.com/office/drawing/2014/main" id="{3371D5EA-FA96-EDCC-E68D-10954AB1C6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282145A-80BF-03D3-6978-58A9FECE6F43}"/>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Let’s </a:t>
            </a:r>
            <a:r>
              <a:rPr lang="en-US" sz="5200" dirty="0">
                <a:solidFill>
                  <a:srgbClr val="FFFFFF"/>
                </a:solidFill>
              </a:rPr>
              <a:t>d</a:t>
            </a:r>
            <a:r>
              <a:rPr lang="en-US" sz="5200">
                <a:solidFill>
                  <a:srgbClr val="FFFFFF"/>
                </a:solidFill>
              </a:rPr>
              <a:t>o </a:t>
            </a:r>
            <a:r>
              <a:rPr lang="en-US" sz="5200" dirty="0">
                <a:solidFill>
                  <a:srgbClr val="FFFFFF"/>
                </a:solidFill>
              </a:rPr>
              <a:t>an </a:t>
            </a:r>
            <a:r>
              <a:rPr lang="en-US" sz="5200">
                <a:solidFill>
                  <a:srgbClr val="FFFFFF"/>
                </a:solidFill>
              </a:rPr>
              <a:t>OGA Review!</a:t>
            </a:r>
            <a:endParaRPr lang="en-US" sz="5200" dirty="0">
              <a:solidFill>
                <a:srgbClr val="FFFFFF"/>
              </a:solidFill>
            </a:endParaRPr>
          </a:p>
        </p:txBody>
      </p:sp>
      <p:sp>
        <p:nvSpPr>
          <p:cNvPr id="2" name="Slide Number Placeholder 1">
            <a:extLst>
              <a:ext uri="{FF2B5EF4-FFF2-40B4-BE49-F238E27FC236}">
                <a16:creationId xmlns:a16="http://schemas.microsoft.com/office/drawing/2014/main" id="{EF69E0ED-6DCC-BCFB-C11E-449741DE9548}"/>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spcAft>
                <a:spcPts val="600"/>
              </a:spcAft>
              <a:defRPr/>
            </a:pPr>
            <a:fld id="{832C07CC-48B0-4E10-B8D7-6CD54437AFC6}" type="slidenum">
              <a:rPr lang="en-US">
                <a:solidFill>
                  <a:srgbClr val="FFFFFF"/>
                </a:solidFill>
                <a:latin typeface="Calibri" panose="020F0502020204030204"/>
              </a:rPr>
              <a:pPr>
                <a:spcAft>
                  <a:spcPts val="600"/>
                </a:spcAft>
                <a:defRPr/>
              </a:pPr>
              <a:t>23</a:t>
            </a:fld>
            <a:endParaRPr lang="en-US">
              <a:solidFill>
                <a:srgbClr val="FFFFFF"/>
              </a:solidFill>
              <a:latin typeface="Calibri" panose="020F0502020204030204"/>
            </a:endParaRPr>
          </a:p>
        </p:txBody>
      </p:sp>
    </p:spTree>
    <p:extLst>
      <p:ext uri="{BB962C8B-B14F-4D97-AF65-F5344CB8AC3E}">
        <p14:creationId xmlns:p14="http://schemas.microsoft.com/office/powerpoint/2010/main" val="386516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AE354-C83D-CF55-B7EB-264112D0C8A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EDCC0F-9503-66E6-F398-5E00DDA3075B}"/>
              </a:ext>
            </a:extLst>
          </p:cNvPr>
          <p:cNvSpPr>
            <a:spLocks noGrp="1"/>
          </p:cNvSpPr>
          <p:nvPr>
            <p:ph type="sldNum" sz="quarter" idx="12"/>
          </p:nvPr>
        </p:nvSpPr>
        <p:spPr/>
        <p:txBody>
          <a:bodyPr/>
          <a:lstStyle/>
          <a:p>
            <a:fld id="{832C07CC-48B0-4E10-B8D7-6CD54437AFC6}" type="slidenum">
              <a:rPr lang="en-US" smtClean="0"/>
              <a:pPr/>
              <a:t>24</a:t>
            </a:fld>
            <a:endParaRPr lang="en-US" dirty="0"/>
          </a:p>
        </p:txBody>
      </p:sp>
      <p:sp>
        <p:nvSpPr>
          <p:cNvPr id="3" name="Content Placeholder 2">
            <a:extLst>
              <a:ext uri="{FF2B5EF4-FFF2-40B4-BE49-F238E27FC236}">
                <a16:creationId xmlns:a16="http://schemas.microsoft.com/office/drawing/2014/main" id="{8E3CE3AB-265E-8816-C806-964904760546}"/>
              </a:ext>
            </a:extLst>
          </p:cNvPr>
          <p:cNvSpPr>
            <a:spLocks noGrp="1"/>
          </p:cNvSpPr>
          <p:nvPr>
            <p:ph idx="1"/>
          </p:nvPr>
        </p:nvSpPr>
        <p:spPr>
          <a:xfrm>
            <a:off x="525780" y="1706523"/>
            <a:ext cx="10828020" cy="4351338"/>
          </a:xfrm>
        </p:spPr>
        <p:txBody>
          <a:bodyPr anchor="ctr">
            <a:normAutofit/>
          </a:bodyPr>
          <a:lstStyle/>
          <a:p>
            <a:pPr>
              <a:lnSpc>
                <a:spcPts val="3500"/>
              </a:lnSpc>
            </a:pPr>
            <a:r>
              <a:rPr lang="en-US" dirty="0"/>
              <a:t>Overall, to what extent does your CTE learner population reflect your overall comparison population? </a:t>
            </a:r>
          </a:p>
          <a:p>
            <a:pPr>
              <a:lnSpc>
                <a:spcPts val="3500"/>
              </a:lnSpc>
            </a:pPr>
            <a:r>
              <a:rPr lang="en-US" dirty="0"/>
              <a:t>List the specific subgroups and populations that are under-represented overall.</a:t>
            </a:r>
          </a:p>
          <a:p>
            <a:pPr>
              <a:lnSpc>
                <a:spcPts val="3500"/>
              </a:lnSpc>
            </a:pPr>
            <a:r>
              <a:rPr lang="en-US" dirty="0"/>
              <a:t>List the specific subgroups and populations that are over-represented.</a:t>
            </a:r>
          </a:p>
          <a:p>
            <a:pPr>
              <a:lnSpc>
                <a:spcPts val="3500"/>
              </a:lnSpc>
            </a:pPr>
            <a:r>
              <a:rPr lang="en-US" dirty="0"/>
              <a:t>Now repeat these for specific programs. </a:t>
            </a:r>
          </a:p>
          <a:p>
            <a:pPr>
              <a:lnSpc>
                <a:spcPts val="3500"/>
              </a:lnSpc>
            </a:pPr>
            <a:r>
              <a:rPr lang="en-US" dirty="0"/>
              <a:t>Now repeat these for schools.</a:t>
            </a:r>
          </a:p>
        </p:txBody>
      </p:sp>
      <p:sp>
        <p:nvSpPr>
          <p:cNvPr id="2" name="Title 1">
            <a:extLst>
              <a:ext uri="{FF2B5EF4-FFF2-40B4-BE49-F238E27FC236}">
                <a16:creationId xmlns:a16="http://schemas.microsoft.com/office/drawing/2014/main" id="{7DA1DFA5-FE04-2372-AEEA-3FFCA05FE02E}"/>
              </a:ext>
            </a:extLst>
          </p:cNvPr>
          <p:cNvSpPr>
            <a:spLocks noGrp="1"/>
          </p:cNvSpPr>
          <p:nvPr>
            <p:ph type="title"/>
          </p:nvPr>
        </p:nvSpPr>
        <p:spPr/>
        <p:txBody>
          <a:bodyPr/>
          <a:lstStyle/>
          <a:p>
            <a:r>
              <a:rPr lang="en-US" dirty="0"/>
              <a:t>OGA Workbook Tasks </a:t>
            </a:r>
          </a:p>
        </p:txBody>
      </p:sp>
    </p:spTree>
    <p:extLst>
      <p:ext uri="{BB962C8B-B14F-4D97-AF65-F5344CB8AC3E}">
        <p14:creationId xmlns:p14="http://schemas.microsoft.com/office/powerpoint/2010/main" val="1208747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D298-3FE2-4E55-9115-99FA6C1BE84C}"/>
              </a:ext>
            </a:extLst>
          </p:cNvPr>
          <p:cNvSpPr>
            <a:spLocks noGrp="1"/>
          </p:cNvSpPr>
          <p:nvPr>
            <p:ph type="title"/>
          </p:nvPr>
        </p:nvSpPr>
        <p:spPr/>
        <p:txBody>
          <a:bodyPr/>
          <a:lstStyle/>
          <a:p>
            <a:r>
              <a:rPr lang="en-US" dirty="0"/>
              <a:t>Next Steps: Identify your GAPS, Sign up for Help </a:t>
            </a:r>
          </a:p>
        </p:txBody>
      </p:sp>
      <p:grpSp>
        <p:nvGrpSpPr>
          <p:cNvPr id="5" name="Group 4">
            <a:extLst>
              <a:ext uri="{FF2B5EF4-FFF2-40B4-BE49-F238E27FC236}">
                <a16:creationId xmlns:a16="http://schemas.microsoft.com/office/drawing/2014/main" id="{42BD2F70-5628-4E8E-A6F0-3FE236DF99F6}"/>
              </a:ext>
            </a:extLst>
          </p:cNvPr>
          <p:cNvGrpSpPr/>
          <p:nvPr/>
        </p:nvGrpSpPr>
        <p:grpSpPr>
          <a:xfrm>
            <a:off x="1191490" y="1857753"/>
            <a:ext cx="5638800" cy="4050069"/>
            <a:chOff x="1309680" y="1842731"/>
            <a:chExt cx="4746985" cy="3409523"/>
          </a:xfrm>
        </p:grpSpPr>
        <p:sp>
          <p:nvSpPr>
            <p:cNvPr id="4" name="Speech Bubble: Oval 3">
              <a:extLst>
                <a:ext uri="{FF2B5EF4-FFF2-40B4-BE49-F238E27FC236}">
                  <a16:creationId xmlns:a16="http://schemas.microsoft.com/office/drawing/2014/main" id="{7A93E7C5-3C49-486C-8828-B358E8B5C9EC}"/>
                </a:ext>
              </a:extLst>
            </p:cNvPr>
            <p:cNvSpPr/>
            <p:nvPr/>
          </p:nvSpPr>
          <p:spPr>
            <a:xfrm>
              <a:off x="4299488" y="3643741"/>
              <a:ext cx="1757177" cy="1608513"/>
            </a:xfrm>
            <a:prstGeom prst="wedgeEllipseCallout">
              <a:avLst>
                <a:gd name="adj1" fmla="val -68769"/>
                <a:gd name="adj2" fmla="val -15775"/>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bg1"/>
                  </a:solidFill>
                </a:rPr>
                <a:t>Why is </a:t>
              </a:r>
              <a:br>
                <a:rPr lang="en-US" sz="2400" dirty="0">
                  <a:solidFill>
                    <a:schemeClr val="bg1"/>
                  </a:solidFill>
                </a:rPr>
              </a:br>
              <a:r>
                <a:rPr lang="en-US" sz="2400" dirty="0">
                  <a:solidFill>
                    <a:schemeClr val="bg1"/>
                  </a:solidFill>
                </a:rPr>
                <a:t>this so?</a:t>
              </a:r>
            </a:p>
          </p:txBody>
        </p:sp>
        <p:sp>
          <p:nvSpPr>
            <p:cNvPr id="6" name="Speech Bubble: Oval 5">
              <a:extLst>
                <a:ext uri="{FF2B5EF4-FFF2-40B4-BE49-F238E27FC236}">
                  <a16:creationId xmlns:a16="http://schemas.microsoft.com/office/drawing/2014/main" id="{C8936BEF-397B-4C1D-BD32-70E8A995E7C2}"/>
                </a:ext>
              </a:extLst>
            </p:cNvPr>
            <p:cNvSpPr/>
            <p:nvPr/>
          </p:nvSpPr>
          <p:spPr>
            <a:xfrm>
              <a:off x="3313874" y="1842731"/>
              <a:ext cx="1973011" cy="1608513"/>
            </a:xfrm>
            <a:prstGeom prst="wedgeEllipseCallout">
              <a:avLst>
                <a:gd name="adj1" fmla="val -30707"/>
                <a:gd name="adj2" fmla="val 82110"/>
              </a:avLst>
            </a:prstGeom>
            <a:solidFill>
              <a:schemeClr val="accent3"/>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chemeClr val="bg1"/>
                  </a:solidFill>
                </a:rPr>
                <a:t>How do you know this?</a:t>
              </a:r>
            </a:p>
          </p:txBody>
        </p:sp>
        <p:sp>
          <p:nvSpPr>
            <p:cNvPr id="8" name="Speech Bubble: Oval 7">
              <a:extLst>
                <a:ext uri="{FF2B5EF4-FFF2-40B4-BE49-F238E27FC236}">
                  <a16:creationId xmlns:a16="http://schemas.microsoft.com/office/drawing/2014/main" id="{9294C4D6-414F-433A-9D87-F8DA839C8AFF}"/>
                </a:ext>
              </a:extLst>
            </p:cNvPr>
            <p:cNvSpPr/>
            <p:nvPr/>
          </p:nvSpPr>
          <p:spPr>
            <a:xfrm>
              <a:off x="1309680" y="2311862"/>
              <a:ext cx="1886811" cy="1608513"/>
            </a:xfrm>
            <a:prstGeom prst="wedgeEllipseCallout">
              <a:avLst>
                <a:gd name="adj1" fmla="val 59760"/>
                <a:gd name="adj2" fmla="val 62166"/>
              </a:avLst>
            </a:prstGeom>
            <a:solidFill>
              <a:schemeClr val="accent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solidFill>
                    <a:schemeClr val="bg1"/>
                  </a:solidFill>
                </a:rPr>
                <a:t>What does that mean here?</a:t>
              </a:r>
            </a:p>
          </p:txBody>
        </p:sp>
      </p:grpSp>
      <p:sp>
        <p:nvSpPr>
          <p:cNvPr id="3" name="Slide Number Placeholder 2">
            <a:extLst>
              <a:ext uri="{FF2B5EF4-FFF2-40B4-BE49-F238E27FC236}">
                <a16:creationId xmlns:a16="http://schemas.microsoft.com/office/drawing/2014/main" id="{4B20F736-FB3A-40FB-8BAC-4BFBE5A23043}"/>
              </a:ext>
            </a:extLst>
          </p:cNvPr>
          <p:cNvSpPr>
            <a:spLocks noGrp="1"/>
          </p:cNvSpPr>
          <p:nvPr>
            <p:ph type="sldNum" sz="quarter" idx="12"/>
          </p:nvPr>
        </p:nvSpPr>
        <p:spPr/>
        <p:txBody>
          <a:bodyPr/>
          <a:lstStyle/>
          <a:p>
            <a:fld id="{832C07CC-48B0-4E10-B8D7-6CD54437AFC6}" type="slidenum">
              <a:rPr lang="en-US" smtClean="0"/>
              <a:pPr/>
              <a:t>25</a:t>
            </a:fld>
            <a:endParaRPr lang="en-US" dirty="0"/>
          </a:p>
        </p:txBody>
      </p:sp>
      <p:sp>
        <p:nvSpPr>
          <p:cNvPr id="7" name="TextBox 6"/>
          <p:cNvSpPr txBox="1"/>
          <p:nvPr/>
        </p:nvSpPr>
        <p:spPr>
          <a:xfrm>
            <a:off x="7688178" y="2117558"/>
            <a:ext cx="3665621" cy="1754326"/>
          </a:xfrm>
          <a:prstGeom prst="rect">
            <a:avLst/>
          </a:prstGeom>
          <a:solidFill>
            <a:srgbClr val="FFFF00"/>
          </a:solidFill>
        </p:spPr>
        <p:txBody>
          <a:bodyPr wrap="square" rtlCol="0">
            <a:spAutoFit/>
          </a:bodyPr>
          <a:lstStyle/>
          <a:p>
            <a:pPr algn="ctr"/>
            <a:r>
              <a:rPr lang="en-US" sz="3600" dirty="0"/>
              <a:t>Sept. 11, 1-4 PM</a:t>
            </a:r>
          </a:p>
          <a:p>
            <a:pPr algn="ctr"/>
            <a:r>
              <a:rPr lang="en-US" sz="3600" dirty="0"/>
              <a:t>Oct. 9, 1-4 PM </a:t>
            </a:r>
          </a:p>
          <a:p>
            <a:pPr algn="ctr"/>
            <a:r>
              <a:rPr lang="en-US" sz="3600" dirty="0"/>
              <a:t>Nov. 13, 1-4 PM  </a:t>
            </a:r>
          </a:p>
        </p:txBody>
      </p:sp>
    </p:spTree>
    <p:extLst>
      <p:ext uri="{BB962C8B-B14F-4D97-AF65-F5344CB8AC3E}">
        <p14:creationId xmlns:p14="http://schemas.microsoft.com/office/powerpoint/2010/main" val="2751682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8C160B-6324-4454-9B3F-EC61D784243B}"/>
              </a:ext>
            </a:extLst>
          </p:cNvPr>
          <p:cNvSpPr>
            <a:spLocks noGrp="1"/>
          </p:cNvSpPr>
          <p:nvPr>
            <p:ph type="sldNum" sz="quarter" idx="12"/>
          </p:nvPr>
        </p:nvSpPr>
        <p:spPr/>
        <p:txBody>
          <a:bodyPr/>
          <a:lstStyle/>
          <a:p>
            <a:fld id="{832C07CC-48B0-4E10-B8D7-6CD54437AFC6}" type="slidenum">
              <a:rPr lang="en-US" smtClean="0"/>
              <a:pPr/>
              <a:t>26</a:t>
            </a:fld>
            <a:endParaRPr lang="en-US" dirty="0"/>
          </a:p>
        </p:txBody>
      </p:sp>
      <p:sp>
        <p:nvSpPr>
          <p:cNvPr id="3" name="Content Placeholder 2">
            <a:extLst>
              <a:ext uri="{FF2B5EF4-FFF2-40B4-BE49-F238E27FC236}">
                <a16:creationId xmlns:a16="http://schemas.microsoft.com/office/drawing/2014/main" id="{9EB92143-1C84-4A86-8786-8457F4CC7A6F}"/>
              </a:ext>
            </a:extLst>
          </p:cNvPr>
          <p:cNvSpPr>
            <a:spLocks noGrp="1"/>
          </p:cNvSpPr>
          <p:nvPr>
            <p:ph idx="1"/>
          </p:nvPr>
        </p:nvSpPr>
        <p:spPr>
          <a:xfrm>
            <a:off x="4816459" y="1706523"/>
            <a:ext cx="6002350" cy="4351338"/>
          </a:xfrm>
        </p:spPr>
        <p:txBody>
          <a:bodyPr anchor="ctr">
            <a:normAutofit/>
          </a:bodyPr>
          <a:lstStyle/>
          <a:p>
            <a:pPr marL="0" indent="0">
              <a:lnSpc>
                <a:spcPts val="3500"/>
              </a:lnSpc>
              <a:buNone/>
            </a:pPr>
            <a:r>
              <a:rPr lang="en-US" dirty="0"/>
              <a:t>Nobody builds a house overnight — you have to start with the first brick. Don’t think you have to tackle everything in one year. </a:t>
            </a:r>
          </a:p>
          <a:p>
            <a:pPr marL="0" indent="0">
              <a:lnSpc>
                <a:spcPts val="3500"/>
              </a:lnSpc>
              <a:buNone/>
            </a:pPr>
            <a:r>
              <a:rPr lang="en-US" dirty="0"/>
              <a:t>Think about how this information helps meet your local goals established during last year’s need assessment sessions. </a:t>
            </a:r>
          </a:p>
        </p:txBody>
      </p:sp>
      <p:sp>
        <p:nvSpPr>
          <p:cNvPr id="2" name="Title 1">
            <a:extLst>
              <a:ext uri="{FF2B5EF4-FFF2-40B4-BE49-F238E27FC236}">
                <a16:creationId xmlns:a16="http://schemas.microsoft.com/office/drawing/2014/main" id="{CF140146-58C3-4F8E-B039-E625695F3327}"/>
              </a:ext>
            </a:extLst>
          </p:cNvPr>
          <p:cNvSpPr>
            <a:spLocks noGrp="1"/>
          </p:cNvSpPr>
          <p:nvPr>
            <p:ph type="title"/>
          </p:nvPr>
        </p:nvSpPr>
        <p:spPr/>
        <p:txBody>
          <a:bodyPr/>
          <a:lstStyle/>
          <a:p>
            <a:r>
              <a:rPr lang="en-US" dirty="0"/>
              <a:t>Next Steps: Identify your GAPS, Sign up for Help </a:t>
            </a:r>
          </a:p>
        </p:txBody>
      </p:sp>
      <p:pic>
        <p:nvPicPr>
          <p:cNvPr id="10" name="Graphic 9" descr="Hammer">
            <a:extLst>
              <a:ext uri="{FF2B5EF4-FFF2-40B4-BE49-F238E27FC236}">
                <a16:creationId xmlns:a16="http://schemas.microsoft.com/office/drawing/2014/main" id="{D8CD4A44-D319-468F-A403-0173EF0580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9253" y="2003703"/>
            <a:ext cx="3050326" cy="3050326"/>
          </a:xfrm>
          <a:prstGeom prst="rect">
            <a:avLst/>
          </a:prstGeom>
        </p:spPr>
      </p:pic>
    </p:spTree>
    <p:extLst>
      <p:ext uri="{BB962C8B-B14F-4D97-AF65-F5344CB8AC3E}">
        <p14:creationId xmlns:p14="http://schemas.microsoft.com/office/powerpoint/2010/main" val="2194042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A79E878-0BC2-4D14-AAE6-980857586C17}"/>
              </a:ext>
            </a:extLst>
          </p:cNvPr>
          <p:cNvSpPr>
            <a:spLocks noGrp="1"/>
          </p:cNvSpPr>
          <p:nvPr>
            <p:ph type="sldNum" sz="quarter" idx="12"/>
          </p:nvPr>
        </p:nvSpPr>
        <p:spPr>
          <a:xfrm>
            <a:off x="8324991" y="6546294"/>
            <a:ext cx="2493818" cy="301756"/>
          </a:xfrm>
        </p:spPr>
        <p:txBody>
          <a:bodyPr/>
          <a:lstStyle/>
          <a:p>
            <a:fld id="{832C07CC-48B0-4E10-B8D7-6CD54437AFC6}" type="slidenum">
              <a:rPr lang="en-US" smtClean="0"/>
              <a:pPr/>
              <a:t>27</a:t>
            </a:fld>
            <a:endParaRPr lang="en-US" dirty="0"/>
          </a:p>
        </p:txBody>
      </p:sp>
      <p:sp>
        <p:nvSpPr>
          <p:cNvPr id="3" name="Content Placeholder 2">
            <a:extLst>
              <a:ext uri="{FF2B5EF4-FFF2-40B4-BE49-F238E27FC236}">
                <a16:creationId xmlns:a16="http://schemas.microsoft.com/office/drawing/2014/main" id="{6E87F9AC-D777-44A2-B740-49572FBAC89A}"/>
              </a:ext>
            </a:extLst>
          </p:cNvPr>
          <p:cNvSpPr>
            <a:spLocks noGrp="1"/>
          </p:cNvSpPr>
          <p:nvPr>
            <p:ph idx="1"/>
          </p:nvPr>
        </p:nvSpPr>
        <p:spPr>
          <a:xfrm>
            <a:off x="838200" y="1520189"/>
            <a:ext cx="10515600" cy="4427849"/>
          </a:xfrm>
        </p:spPr>
        <p:txBody>
          <a:bodyPr>
            <a:normAutofit fontScale="70000" lnSpcReduction="20000"/>
          </a:bodyPr>
          <a:lstStyle/>
          <a:p>
            <a:pPr>
              <a:lnSpc>
                <a:spcPts val="3400"/>
              </a:lnSpc>
              <a:buClr>
                <a:schemeClr val="accent1"/>
              </a:buClr>
            </a:pPr>
            <a:r>
              <a:rPr lang="en-US" dirty="0"/>
              <a:t>OGA Workbook (Recommend read and review before June 5) </a:t>
            </a:r>
            <a:r>
              <a:rPr lang="en-US" u="sng" dirty="0">
                <a:solidFill>
                  <a:srgbClr val="0563C1"/>
                </a:solidFill>
                <a:effectLst/>
                <a:latin typeface="Calibri" panose="020F0502020204030204" pitchFamily="34" charset="0"/>
                <a:ea typeface="Calibri" panose="020F0502020204030204" pitchFamily="34" charset="0"/>
                <a:hlinkClick r:id="rId3"/>
              </a:rPr>
              <a:t>http://coloradostateplan.com/ve-135/</a:t>
            </a:r>
            <a:endParaRPr lang="en-US" dirty="0">
              <a:latin typeface="Calibri" panose="020F0502020204030204" pitchFamily="34" charset="0"/>
            </a:endParaRPr>
          </a:p>
          <a:p>
            <a:pPr>
              <a:lnSpc>
                <a:spcPts val="3400"/>
              </a:lnSpc>
              <a:buClr>
                <a:schemeClr val="accent1"/>
              </a:buClr>
            </a:pPr>
            <a:r>
              <a:rPr lang="en-US" dirty="0"/>
              <a:t>Conducting Root Cause Analysis and Action Planning June 5 </a:t>
            </a:r>
            <a:r>
              <a:rPr lang="en-US" dirty="0">
                <a:hlinkClick r:id="rId4"/>
              </a:rPr>
              <a:t>https://cccs-meetings.webex.com/cccs-meetings/j.php?MTID=m09c002dc5ce668decb101f8a225cc823</a:t>
            </a:r>
            <a:endParaRPr lang="en-US" dirty="0"/>
          </a:p>
          <a:p>
            <a:pPr>
              <a:lnSpc>
                <a:spcPts val="3400"/>
              </a:lnSpc>
              <a:buClr>
                <a:schemeClr val="accent1"/>
              </a:buClr>
            </a:pPr>
            <a:r>
              <a:rPr lang="en-US" dirty="0"/>
              <a:t>Sign up for 30 Minutes OGA Personalized Help:</a:t>
            </a:r>
          </a:p>
          <a:p>
            <a:pPr>
              <a:lnSpc>
                <a:spcPts val="3400"/>
              </a:lnSpc>
              <a:buClr>
                <a:schemeClr val="accent1"/>
              </a:buClr>
            </a:pPr>
            <a:r>
              <a:rPr lang="en-US" dirty="0"/>
              <a:t>Sept 11 </a:t>
            </a:r>
            <a:r>
              <a:rPr lang="en-US" sz="1800" b="0" i="0" u="sng" strike="noStrike" dirty="0">
                <a:solidFill>
                  <a:srgbClr val="0563C1"/>
                </a:solidFill>
                <a:effectLst/>
                <a:latin typeface="Calibri" panose="020F0502020204030204" pitchFamily="34" charset="0"/>
                <a:hlinkClick r:id="rId5"/>
              </a:rPr>
              <a:t>https://www.signupgenius.com/go/60B0D4DAAAB28A7FD0-48930395-ogahelpdesk</a:t>
            </a:r>
            <a:r>
              <a:rPr lang="en-US" dirty="0"/>
              <a:t> </a:t>
            </a:r>
          </a:p>
          <a:p>
            <a:pPr>
              <a:lnSpc>
                <a:spcPts val="3400"/>
              </a:lnSpc>
              <a:buClr>
                <a:schemeClr val="accent1"/>
              </a:buClr>
            </a:pPr>
            <a:r>
              <a:rPr lang="en-US" dirty="0"/>
              <a:t>Oct 9 </a:t>
            </a:r>
            <a:r>
              <a:rPr lang="en-US" sz="1800" b="0" i="0" u="sng" strike="noStrike" dirty="0">
                <a:solidFill>
                  <a:srgbClr val="0563C1"/>
                </a:solidFill>
                <a:effectLst/>
                <a:latin typeface="Calibri" panose="020F0502020204030204" pitchFamily="34" charset="0"/>
                <a:hlinkClick r:id="rId6"/>
              </a:rPr>
              <a:t>https://www.signupgenius.com/go/60B0D4DAAAB28A7FD0-48930619-ogahelpdesk</a:t>
            </a:r>
            <a:r>
              <a:rPr lang="en-US" dirty="0"/>
              <a:t> </a:t>
            </a:r>
          </a:p>
          <a:p>
            <a:pPr>
              <a:lnSpc>
                <a:spcPts val="3400"/>
              </a:lnSpc>
              <a:buClr>
                <a:schemeClr val="accent1"/>
              </a:buClr>
            </a:pPr>
            <a:r>
              <a:rPr lang="en-US" dirty="0"/>
              <a:t>Nov 13 </a:t>
            </a:r>
            <a:r>
              <a:rPr lang="en-US" sz="1800" b="0" i="0" u="sng" strike="noStrike" dirty="0">
                <a:solidFill>
                  <a:srgbClr val="0563C1"/>
                </a:solidFill>
                <a:effectLst/>
                <a:latin typeface="Calibri" panose="020F0502020204030204" pitchFamily="34" charset="0"/>
                <a:hlinkClick r:id="rId7"/>
              </a:rPr>
              <a:t>https://www.signupgenius.com/go/60B0D4DAAAB28A7FD0-48930832-ogahelpdesk</a:t>
            </a:r>
            <a:r>
              <a:rPr lang="en-US" dirty="0"/>
              <a:t> </a:t>
            </a:r>
          </a:p>
          <a:p>
            <a:pPr>
              <a:lnSpc>
                <a:spcPts val="3400"/>
              </a:lnSpc>
              <a:buClr>
                <a:schemeClr val="accent1"/>
              </a:buClr>
            </a:pPr>
            <a:endParaRPr lang="en-US" sz="2800" dirty="0">
              <a:effectLst/>
              <a:latin typeface="Calibri" panose="020F050202020403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4E9D9-9DEF-4F5D-97F2-D86126938747}"/>
              </a:ext>
            </a:extLst>
          </p:cNvPr>
          <p:cNvSpPr>
            <a:spLocks noGrp="1"/>
          </p:cNvSpPr>
          <p:nvPr>
            <p:ph type="title"/>
          </p:nvPr>
        </p:nvSpPr>
        <p:spPr>
          <a:xfrm>
            <a:off x="838200" y="229922"/>
            <a:ext cx="10515600" cy="1183323"/>
          </a:xfrm>
        </p:spPr>
        <p:txBody>
          <a:bodyPr/>
          <a:lstStyle/>
          <a:p>
            <a:r>
              <a:rPr lang="en-US" dirty="0"/>
              <a:t>Links</a:t>
            </a:r>
          </a:p>
        </p:txBody>
      </p:sp>
    </p:spTree>
    <p:extLst>
      <p:ext uri="{BB962C8B-B14F-4D97-AF65-F5344CB8AC3E}">
        <p14:creationId xmlns:p14="http://schemas.microsoft.com/office/powerpoint/2010/main" val="3838669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dvanceCTE Logo">
            <a:extLst>
              <a:ext uri="{FF2B5EF4-FFF2-40B4-BE49-F238E27FC236}">
                <a16:creationId xmlns:a16="http://schemas.microsoft.com/office/drawing/2014/main" id="{58AE1E65-773C-4B1E-85D7-4A6A897E02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6801" y="846246"/>
            <a:ext cx="3157949" cy="669057"/>
          </a:xfrm>
          <a:prstGeom prst="rect">
            <a:avLst/>
          </a:prstGeom>
        </p:spPr>
      </p:pic>
      <p:sp>
        <p:nvSpPr>
          <p:cNvPr id="5" name="Subtitle 4">
            <a:extLst>
              <a:ext uri="{FF2B5EF4-FFF2-40B4-BE49-F238E27FC236}">
                <a16:creationId xmlns:a16="http://schemas.microsoft.com/office/drawing/2014/main" id="{5813B228-D2D2-CA73-4ECB-D412F6E7CD7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28117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DAE4A1-44C4-483C-99BF-7A22D33F5037}"/>
              </a:ext>
            </a:extLst>
          </p:cNvPr>
          <p:cNvSpPr>
            <a:spLocks noGrp="1"/>
          </p:cNvSpPr>
          <p:nvPr>
            <p:ph type="sldNum" sz="quarter" idx="12"/>
          </p:nvPr>
        </p:nvSpPr>
        <p:spPr>
          <a:xfrm>
            <a:off x="8324991" y="6569154"/>
            <a:ext cx="2493818" cy="301756"/>
          </a:xfrm>
        </p:spPr>
        <p:txBody>
          <a:bodyPr/>
          <a:lstStyle/>
          <a:p>
            <a:fld id="{832C07CC-48B0-4E10-B8D7-6CD54437AFC6}" type="slidenum">
              <a:rPr lang="en-US" smtClean="0"/>
              <a:pPr/>
              <a:t>3</a:t>
            </a:fld>
            <a:endParaRPr lang="en-US" dirty="0"/>
          </a:p>
        </p:txBody>
      </p:sp>
      <p:sp>
        <p:nvSpPr>
          <p:cNvPr id="2" name="Title 1">
            <a:extLst>
              <a:ext uri="{FF2B5EF4-FFF2-40B4-BE49-F238E27FC236}">
                <a16:creationId xmlns:a16="http://schemas.microsoft.com/office/drawing/2014/main" id="{573A6F2D-0294-418C-84B8-AF18044923B0}"/>
              </a:ext>
            </a:extLst>
          </p:cNvPr>
          <p:cNvSpPr>
            <a:spLocks noGrp="1"/>
          </p:cNvSpPr>
          <p:nvPr>
            <p:ph type="title"/>
          </p:nvPr>
        </p:nvSpPr>
        <p:spPr/>
        <p:txBody>
          <a:bodyPr/>
          <a:lstStyle/>
          <a:p>
            <a:r>
              <a:rPr lang="en-US" dirty="0"/>
              <a:t>Colorado: Committed to DEI</a:t>
            </a:r>
          </a:p>
        </p:txBody>
      </p:sp>
      <p:sp>
        <p:nvSpPr>
          <p:cNvPr id="5" name="TextBox 4">
            <a:extLst>
              <a:ext uri="{FF2B5EF4-FFF2-40B4-BE49-F238E27FC236}">
                <a16:creationId xmlns:a16="http://schemas.microsoft.com/office/drawing/2014/main" id="{2A573109-C153-415E-A86F-10D57509F5E4}"/>
              </a:ext>
            </a:extLst>
          </p:cNvPr>
          <p:cNvSpPr txBox="1"/>
          <p:nvPr/>
        </p:nvSpPr>
        <p:spPr>
          <a:xfrm>
            <a:off x="447652" y="2129337"/>
            <a:ext cx="3811622" cy="523220"/>
          </a:xfrm>
          <a:prstGeom prst="rect">
            <a:avLst/>
          </a:prstGeom>
          <a:solidFill>
            <a:schemeClr val="accent6">
              <a:lumMod val="75000"/>
            </a:schemeClr>
          </a:solidFill>
        </p:spPr>
        <p:txBody>
          <a:bodyPr wrap="square">
            <a:spAutoFit/>
          </a:bodyPr>
          <a:lstStyle/>
          <a:p>
            <a:pPr algn="ctr"/>
            <a:r>
              <a:rPr kumimoji="0" lang="en-US" sz="2800" b="1" i="0" u="none" strike="noStrike" kern="1200" cap="none" spc="0" normalizeH="0" baseline="0" noProof="0" dirty="0">
                <a:ln>
                  <a:noFill/>
                </a:ln>
                <a:solidFill>
                  <a:schemeClr val="bg1"/>
                </a:solidFill>
                <a:effectLst/>
                <a:uLnTx/>
                <a:uFillTx/>
                <a:latin typeface="Myriad Pro"/>
                <a:ea typeface="+mn-ea"/>
                <a:cs typeface="+mn-cs"/>
              </a:rPr>
              <a:t>Diversity</a:t>
            </a:r>
            <a:endParaRPr lang="en-US" dirty="0">
              <a:solidFill>
                <a:schemeClr val="bg1"/>
              </a:solidFill>
            </a:endParaRPr>
          </a:p>
        </p:txBody>
      </p:sp>
      <p:sp>
        <p:nvSpPr>
          <p:cNvPr id="6" name="TextBox 5">
            <a:extLst>
              <a:ext uri="{FF2B5EF4-FFF2-40B4-BE49-F238E27FC236}">
                <a16:creationId xmlns:a16="http://schemas.microsoft.com/office/drawing/2014/main" id="{8075C24E-3505-456E-8C1C-8AC8E6CC6CCF}"/>
              </a:ext>
            </a:extLst>
          </p:cNvPr>
          <p:cNvSpPr txBox="1"/>
          <p:nvPr/>
        </p:nvSpPr>
        <p:spPr>
          <a:xfrm>
            <a:off x="4296563" y="2129337"/>
            <a:ext cx="3811622" cy="523220"/>
          </a:xfrm>
          <a:prstGeom prst="rect">
            <a:avLst/>
          </a:prstGeom>
          <a:solidFill>
            <a:schemeClr val="accent6">
              <a:lumMod val="75000"/>
            </a:schemeClr>
          </a:solidFill>
          <a:ln>
            <a:solidFill>
              <a:schemeClr val="accent4">
                <a:lumMod val="75000"/>
              </a:schemeClr>
            </a:solidFill>
          </a:ln>
        </p:spPr>
        <p:txBody>
          <a:bodyPr wrap="square">
            <a:spAutoFit/>
          </a:bodyPr>
          <a:lstStyle/>
          <a:p>
            <a:pPr algn="ctr"/>
            <a:r>
              <a:rPr kumimoji="0" lang="en-US" sz="2800" b="1" i="0" u="none" strike="noStrike" kern="1200" cap="none" spc="0" normalizeH="0" baseline="0" noProof="0" dirty="0">
                <a:ln>
                  <a:noFill/>
                </a:ln>
                <a:solidFill>
                  <a:schemeClr val="bg1"/>
                </a:solidFill>
                <a:effectLst/>
                <a:uLnTx/>
                <a:uFillTx/>
                <a:latin typeface="Myriad Pro"/>
                <a:ea typeface="+mn-ea"/>
                <a:cs typeface="+mn-cs"/>
              </a:rPr>
              <a:t>Inclusion</a:t>
            </a:r>
            <a:endParaRPr lang="en-US" dirty="0">
              <a:solidFill>
                <a:schemeClr val="bg1"/>
              </a:solidFill>
            </a:endParaRPr>
          </a:p>
        </p:txBody>
      </p:sp>
      <p:sp>
        <p:nvSpPr>
          <p:cNvPr id="7" name="TextBox 6">
            <a:extLst>
              <a:ext uri="{FF2B5EF4-FFF2-40B4-BE49-F238E27FC236}">
                <a16:creationId xmlns:a16="http://schemas.microsoft.com/office/drawing/2014/main" id="{BF7BFDA8-3C41-480F-92B1-B935BA170F5F}"/>
              </a:ext>
            </a:extLst>
          </p:cNvPr>
          <p:cNvSpPr txBox="1"/>
          <p:nvPr/>
        </p:nvSpPr>
        <p:spPr>
          <a:xfrm>
            <a:off x="8145474" y="2129337"/>
            <a:ext cx="3811622" cy="523220"/>
          </a:xfrm>
          <a:prstGeom prst="rect">
            <a:avLst/>
          </a:prstGeom>
          <a:solidFill>
            <a:schemeClr val="accent6">
              <a:lumMod val="75000"/>
            </a:schemeClr>
          </a:solidFill>
        </p:spPr>
        <p:txBody>
          <a:bodyPr wrap="square">
            <a:spAutoFit/>
          </a:bodyPr>
          <a:lstStyle/>
          <a:p>
            <a:pPr algn="ctr"/>
            <a:r>
              <a:rPr kumimoji="0" lang="en-US" sz="2800" b="1" i="0" u="none" strike="noStrike" kern="1200" cap="none" spc="0" normalizeH="0" baseline="0" noProof="0" dirty="0">
                <a:ln>
                  <a:noFill/>
                </a:ln>
                <a:solidFill>
                  <a:schemeClr val="bg1"/>
                </a:solidFill>
                <a:effectLst/>
                <a:uLnTx/>
                <a:uFillTx/>
                <a:latin typeface="Myriad Pro"/>
                <a:ea typeface="+mn-ea"/>
                <a:cs typeface="+mn-cs"/>
              </a:rPr>
              <a:t>Equity</a:t>
            </a:r>
            <a:endParaRPr lang="en-US" dirty="0">
              <a:solidFill>
                <a:schemeClr val="bg1"/>
              </a:solidFill>
            </a:endParaRPr>
          </a:p>
        </p:txBody>
      </p:sp>
      <p:sp>
        <p:nvSpPr>
          <p:cNvPr id="9" name="TextBox 8">
            <a:extLst>
              <a:ext uri="{FF2B5EF4-FFF2-40B4-BE49-F238E27FC236}">
                <a16:creationId xmlns:a16="http://schemas.microsoft.com/office/drawing/2014/main" id="{26E18456-9015-4F76-B716-A5D5588148E5}"/>
              </a:ext>
            </a:extLst>
          </p:cNvPr>
          <p:cNvSpPr txBox="1"/>
          <p:nvPr/>
        </p:nvSpPr>
        <p:spPr>
          <a:xfrm>
            <a:off x="447651" y="2752832"/>
            <a:ext cx="3811621" cy="3385479"/>
          </a:xfrm>
          <a:prstGeom prst="rect">
            <a:avLst/>
          </a:prstGeom>
          <a:noFill/>
        </p:spPr>
        <p:txBody>
          <a:bodyPr wrap="square" lIns="274320" rIns="274320">
            <a:spAutoFit/>
          </a:bodyPr>
          <a:lstStyle/>
          <a:p>
            <a:pPr>
              <a:lnSpc>
                <a:spcPct val="120000"/>
              </a:lnSpc>
            </a:pPr>
            <a:r>
              <a:rPr lang="en-US" dirty="0"/>
              <a:t>Representation; composition. </a:t>
            </a:r>
            <a:br>
              <a:rPr lang="en-US" dirty="0"/>
            </a:br>
            <a:r>
              <a:rPr lang="en-US" dirty="0"/>
              <a:t>A wide range of qualities and attributes within a person, group or community. Diversity can address a variety of factors. In CTE, the special populations and subgroups that are described in the workbook are the typical ways that we consider diversity.</a:t>
            </a:r>
          </a:p>
        </p:txBody>
      </p:sp>
      <p:sp>
        <p:nvSpPr>
          <p:cNvPr id="10" name="TextBox 9">
            <a:extLst>
              <a:ext uri="{FF2B5EF4-FFF2-40B4-BE49-F238E27FC236}">
                <a16:creationId xmlns:a16="http://schemas.microsoft.com/office/drawing/2014/main" id="{4949826E-A0BF-4F72-AD89-851A0035BF6E}"/>
              </a:ext>
            </a:extLst>
          </p:cNvPr>
          <p:cNvSpPr txBox="1"/>
          <p:nvPr/>
        </p:nvSpPr>
        <p:spPr>
          <a:xfrm>
            <a:off x="4296564" y="2752832"/>
            <a:ext cx="3811621" cy="3077370"/>
          </a:xfrm>
          <a:prstGeom prst="rect">
            <a:avLst/>
          </a:prstGeom>
          <a:noFill/>
        </p:spPr>
        <p:txBody>
          <a:bodyPr wrap="square" lIns="274320" rIns="274320">
            <a:spAutoFit/>
          </a:bodyPr>
          <a:lstStyle/>
          <a:p>
            <a:pPr>
              <a:lnSpc>
                <a:spcPct val="120000"/>
              </a:lnSpc>
            </a:pPr>
            <a:r>
              <a:rPr lang="en-US" sz="1800" dirty="0"/>
              <a:t>Acknowledging and valuing people’s differences so as to enrich or shift social planning, decision making and quality of </a:t>
            </a:r>
            <a:br>
              <a:rPr lang="en-US" sz="1800" dirty="0"/>
            </a:br>
            <a:r>
              <a:rPr lang="en-US" sz="1800" dirty="0"/>
              <a:t>life for everyone. In an inclusive society, we all have a sense of belonging, acceptance and recognition as valued and contributing members of society.</a:t>
            </a:r>
            <a:endParaRPr lang="en-US" dirty="0"/>
          </a:p>
        </p:txBody>
      </p:sp>
      <p:sp>
        <p:nvSpPr>
          <p:cNvPr id="11" name="TextBox 10">
            <a:extLst>
              <a:ext uri="{FF2B5EF4-FFF2-40B4-BE49-F238E27FC236}">
                <a16:creationId xmlns:a16="http://schemas.microsoft.com/office/drawing/2014/main" id="{64FBDD0F-90FA-4695-98A3-1F46D09E4851}"/>
              </a:ext>
            </a:extLst>
          </p:cNvPr>
          <p:cNvSpPr txBox="1"/>
          <p:nvPr/>
        </p:nvSpPr>
        <p:spPr>
          <a:xfrm>
            <a:off x="8145475" y="2752832"/>
            <a:ext cx="3811621" cy="3077370"/>
          </a:xfrm>
          <a:prstGeom prst="rect">
            <a:avLst/>
          </a:prstGeom>
          <a:noFill/>
        </p:spPr>
        <p:txBody>
          <a:bodyPr wrap="square" lIns="274320" rIns="274320">
            <a:spAutoFit/>
          </a:bodyPr>
          <a:lstStyle/>
          <a:p>
            <a:pPr>
              <a:lnSpc>
                <a:spcPct val="120000"/>
              </a:lnSpc>
            </a:pPr>
            <a:r>
              <a:rPr lang="en-US" sz="1800" dirty="0"/>
              <a:t>Fairness in outcomes; creating just outcomes; giving everyone what they need to be successful. Acknowledging everyone’s unique situation and addressing historical and current-day systemic barriers. (Contrast with equality, in which each individual is treated the same.)</a:t>
            </a:r>
            <a:endParaRPr lang="en-US" dirty="0"/>
          </a:p>
        </p:txBody>
      </p:sp>
    </p:spTree>
    <p:extLst>
      <p:ext uri="{BB962C8B-B14F-4D97-AF65-F5344CB8AC3E}">
        <p14:creationId xmlns:p14="http://schemas.microsoft.com/office/powerpoint/2010/main" val="329999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B992D80-EDD1-4312-B35F-3BD24481CC92}"/>
              </a:ext>
            </a:extLst>
          </p:cNvPr>
          <p:cNvSpPr/>
          <p:nvPr/>
        </p:nvSpPr>
        <p:spPr>
          <a:xfrm>
            <a:off x="4894511" y="2739425"/>
            <a:ext cx="1860615" cy="18606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en-US" sz="1600" b="1" dirty="0">
                <a:solidFill>
                  <a:schemeClr val="tx1"/>
                </a:solidFill>
              </a:rPr>
              <a:t>Build Awareness</a:t>
            </a:r>
          </a:p>
        </p:txBody>
      </p:sp>
      <p:sp>
        <p:nvSpPr>
          <p:cNvPr id="6" name="Slide Number Placeholder 5">
            <a:extLst>
              <a:ext uri="{FF2B5EF4-FFF2-40B4-BE49-F238E27FC236}">
                <a16:creationId xmlns:a16="http://schemas.microsoft.com/office/drawing/2014/main" id="{553DF9B6-51ED-45FA-9FCF-537AC2BD5C4D}"/>
              </a:ext>
            </a:extLst>
          </p:cNvPr>
          <p:cNvSpPr>
            <a:spLocks noGrp="1"/>
          </p:cNvSpPr>
          <p:nvPr>
            <p:ph type="sldNum" sz="quarter" idx="12"/>
          </p:nvPr>
        </p:nvSpPr>
        <p:spPr>
          <a:xfrm>
            <a:off x="8324991" y="6569154"/>
            <a:ext cx="2493818" cy="301756"/>
          </a:xfrm>
        </p:spPr>
        <p:txBody>
          <a:bodyPr/>
          <a:lstStyle/>
          <a:p>
            <a:fld id="{832C07CC-48B0-4E10-B8D7-6CD54437AFC6}" type="slidenum">
              <a:rPr lang="en-US" smtClean="0"/>
              <a:pPr/>
              <a:t>4</a:t>
            </a:fld>
            <a:endParaRPr lang="en-US" dirty="0"/>
          </a:p>
        </p:txBody>
      </p:sp>
      <p:sp>
        <p:nvSpPr>
          <p:cNvPr id="43" name="Title 1"/>
          <p:cNvSpPr>
            <a:spLocks noGrp="1"/>
          </p:cNvSpPr>
          <p:nvPr>
            <p:ph type="title"/>
          </p:nvPr>
        </p:nvSpPr>
        <p:spPr>
          <a:xfrm>
            <a:off x="838200" y="314592"/>
            <a:ext cx="10515600" cy="1183323"/>
          </a:xfrm>
        </p:spPr>
        <p:txBody>
          <a:bodyPr vert="horz" lIns="68580" tIns="34290" rIns="68580" bIns="34290" rtlCol="0" anchor="ctr">
            <a:normAutofit/>
          </a:bodyPr>
          <a:lstStyle/>
          <a:p>
            <a:r>
              <a:rPr lang="en-US" dirty="0"/>
              <a:t>Reflective Approach to Equity in CTE</a:t>
            </a:r>
          </a:p>
        </p:txBody>
      </p:sp>
      <p:sp>
        <p:nvSpPr>
          <p:cNvPr id="27" name="Freeform 26"/>
          <p:cNvSpPr/>
          <p:nvPr/>
        </p:nvSpPr>
        <p:spPr>
          <a:xfrm rot="16200000">
            <a:off x="3591476" y="3148329"/>
            <a:ext cx="2391345" cy="1860614"/>
          </a:xfrm>
          <a:custGeom>
            <a:avLst/>
            <a:gdLst>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8163 w 2419350"/>
              <a:gd name="connsiteY7" fmla="*/ 711200 h 1797050"/>
              <a:gd name="connsiteX8" fmla="*/ 0 w 2419350"/>
              <a:gd name="connsiteY8" fmla="*/ 1676400 h 1797050"/>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99546"/>
              <a:gd name="connsiteX1" fmla="*/ 788987 w 2414587"/>
              <a:gd name="connsiteY1" fmla="*/ 1797050 h 1899546"/>
              <a:gd name="connsiteX2" fmla="*/ 1576387 w 2414587"/>
              <a:gd name="connsiteY2" fmla="*/ 1130300 h 1899546"/>
              <a:gd name="connsiteX3" fmla="*/ 1576387 w 2414587"/>
              <a:gd name="connsiteY3" fmla="*/ 1441450 h 1899546"/>
              <a:gd name="connsiteX4" fmla="*/ 2414587 w 2414587"/>
              <a:gd name="connsiteY4" fmla="*/ 704850 h 1899546"/>
              <a:gd name="connsiteX5" fmla="*/ 1570037 w 2414587"/>
              <a:gd name="connsiteY5" fmla="*/ 0 h 1899546"/>
              <a:gd name="connsiteX6" fmla="*/ 1570037 w 2414587"/>
              <a:gd name="connsiteY6" fmla="*/ 311150 h 1899546"/>
              <a:gd name="connsiteX7" fmla="*/ 533400 w 2414587"/>
              <a:gd name="connsiteY7" fmla="*/ 711200 h 1899546"/>
              <a:gd name="connsiteX8" fmla="*/ 0 w 2414587"/>
              <a:gd name="connsiteY8" fmla="*/ 1674018 h 1899546"/>
              <a:gd name="connsiteX0" fmla="*/ 0 w 2414587"/>
              <a:gd name="connsiteY0" fmla="*/ 1664493 h 1890021"/>
              <a:gd name="connsiteX1" fmla="*/ 788987 w 2414587"/>
              <a:gd name="connsiteY1" fmla="*/ 1787525 h 1890021"/>
              <a:gd name="connsiteX2" fmla="*/ 1576387 w 2414587"/>
              <a:gd name="connsiteY2" fmla="*/ 1120775 h 1890021"/>
              <a:gd name="connsiteX3" fmla="*/ 1576387 w 2414587"/>
              <a:gd name="connsiteY3" fmla="*/ 1431925 h 1890021"/>
              <a:gd name="connsiteX4" fmla="*/ 2414587 w 2414587"/>
              <a:gd name="connsiteY4" fmla="*/ 695325 h 1890021"/>
              <a:gd name="connsiteX5" fmla="*/ 1570037 w 2414587"/>
              <a:gd name="connsiteY5" fmla="*/ 0 h 1890021"/>
              <a:gd name="connsiteX6" fmla="*/ 1570037 w 2414587"/>
              <a:gd name="connsiteY6" fmla="*/ 301625 h 1890021"/>
              <a:gd name="connsiteX7" fmla="*/ 533400 w 2414587"/>
              <a:gd name="connsiteY7" fmla="*/ 701675 h 1890021"/>
              <a:gd name="connsiteX8" fmla="*/ 0 w 2414587"/>
              <a:gd name="connsiteY8" fmla="*/ 1664493 h 1890021"/>
              <a:gd name="connsiteX0" fmla="*/ 0 w 2395537"/>
              <a:gd name="connsiteY0" fmla="*/ 1664493 h 1890021"/>
              <a:gd name="connsiteX1" fmla="*/ 788987 w 2395537"/>
              <a:gd name="connsiteY1" fmla="*/ 1787525 h 1890021"/>
              <a:gd name="connsiteX2" fmla="*/ 1576387 w 2395537"/>
              <a:gd name="connsiteY2" fmla="*/ 1120775 h 1890021"/>
              <a:gd name="connsiteX3" fmla="*/ 1576387 w 2395537"/>
              <a:gd name="connsiteY3" fmla="*/ 1431925 h 1890021"/>
              <a:gd name="connsiteX4" fmla="*/ 2395537 w 2395537"/>
              <a:gd name="connsiteY4" fmla="*/ 707231 h 1890021"/>
              <a:gd name="connsiteX5" fmla="*/ 1570037 w 2395537"/>
              <a:gd name="connsiteY5" fmla="*/ 0 h 1890021"/>
              <a:gd name="connsiteX6" fmla="*/ 1570037 w 2395537"/>
              <a:gd name="connsiteY6" fmla="*/ 301625 h 1890021"/>
              <a:gd name="connsiteX7" fmla="*/ 533400 w 2395537"/>
              <a:gd name="connsiteY7" fmla="*/ 701675 h 1890021"/>
              <a:gd name="connsiteX8" fmla="*/ 0 w 2395537"/>
              <a:gd name="connsiteY8" fmla="*/ 1664493 h 1890021"/>
              <a:gd name="connsiteX0" fmla="*/ 0 w 2395537"/>
              <a:gd name="connsiteY0" fmla="*/ 1664493 h 1863176"/>
              <a:gd name="connsiteX1" fmla="*/ 836612 w 2395537"/>
              <a:gd name="connsiteY1" fmla="*/ 1754188 h 1863176"/>
              <a:gd name="connsiteX2" fmla="*/ 1576387 w 2395537"/>
              <a:gd name="connsiteY2" fmla="*/ 1120775 h 1863176"/>
              <a:gd name="connsiteX3" fmla="*/ 1576387 w 2395537"/>
              <a:gd name="connsiteY3" fmla="*/ 1431925 h 1863176"/>
              <a:gd name="connsiteX4" fmla="*/ 2395537 w 2395537"/>
              <a:gd name="connsiteY4" fmla="*/ 707231 h 1863176"/>
              <a:gd name="connsiteX5" fmla="*/ 1570037 w 2395537"/>
              <a:gd name="connsiteY5" fmla="*/ 0 h 1863176"/>
              <a:gd name="connsiteX6" fmla="*/ 1570037 w 2395537"/>
              <a:gd name="connsiteY6" fmla="*/ 301625 h 1863176"/>
              <a:gd name="connsiteX7" fmla="*/ 533400 w 2395537"/>
              <a:gd name="connsiteY7" fmla="*/ 701675 h 1863176"/>
              <a:gd name="connsiteX8" fmla="*/ 0 w 2395537"/>
              <a:gd name="connsiteY8" fmla="*/ 1664493 h 1863176"/>
              <a:gd name="connsiteX0" fmla="*/ 0 w 2395537"/>
              <a:gd name="connsiteY0" fmla="*/ 1664493 h 1864185"/>
              <a:gd name="connsiteX1" fmla="*/ 836612 w 2395537"/>
              <a:gd name="connsiteY1" fmla="*/ 1754188 h 1864185"/>
              <a:gd name="connsiteX2" fmla="*/ 1576387 w 2395537"/>
              <a:gd name="connsiteY2" fmla="*/ 1120775 h 1864185"/>
              <a:gd name="connsiteX3" fmla="*/ 1576387 w 2395537"/>
              <a:gd name="connsiteY3" fmla="*/ 1431925 h 1864185"/>
              <a:gd name="connsiteX4" fmla="*/ 2395537 w 2395537"/>
              <a:gd name="connsiteY4" fmla="*/ 707231 h 1864185"/>
              <a:gd name="connsiteX5" fmla="*/ 1570037 w 2395537"/>
              <a:gd name="connsiteY5" fmla="*/ 0 h 1864185"/>
              <a:gd name="connsiteX6" fmla="*/ 1570037 w 2395537"/>
              <a:gd name="connsiteY6" fmla="*/ 301625 h 1864185"/>
              <a:gd name="connsiteX7" fmla="*/ 533400 w 2395537"/>
              <a:gd name="connsiteY7" fmla="*/ 701675 h 1864185"/>
              <a:gd name="connsiteX8" fmla="*/ 0 w 2395537"/>
              <a:gd name="connsiteY8" fmla="*/ 1664493 h 1864185"/>
              <a:gd name="connsiteX0" fmla="*/ 0 w 2395537"/>
              <a:gd name="connsiteY0" fmla="*/ 1664493 h 1864185"/>
              <a:gd name="connsiteX1" fmla="*/ 836612 w 2395537"/>
              <a:gd name="connsiteY1" fmla="*/ 1754188 h 1864185"/>
              <a:gd name="connsiteX2" fmla="*/ 1576387 w 2395537"/>
              <a:gd name="connsiteY2" fmla="*/ 1120775 h 1864185"/>
              <a:gd name="connsiteX3" fmla="*/ 1576387 w 2395537"/>
              <a:gd name="connsiteY3" fmla="*/ 1431925 h 1864185"/>
              <a:gd name="connsiteX4" fmla="*/ 2395537 w 2395537"/>
              <a:gd name="connsiteY4" fmla="*/ 707231 h 1864185"/>
              <a:gd name="connsiteX5" fmla="*/ 1570037 w 2395537"/>
              <a:gd name="connsiteY5" fmla="*/ 0 h 1864185"/>
              <a:gd name="connsiteX6" fmla="*/ 1570037 w 2395537"/>
              <a:gd name="connsiteY6" fmla="*/ 301625 h 1864185"/>
              <a:gd name="connsiteX7" fmla="*/ 533400 w 2395537"/>
              <a:gd name="connsiteY7" fmla="*/ 701675 h 1864185"/>
              <a:gd name="connsiteX8" fmla="*/ 0 w 2395537"/>
              <a:gd name="connsiteY8" fmla="*/ 1664493 h 1864185"/>
              <a:gd name="connsiteX0" fmla="*/ 0 w 2395537"/>
              <a:gd name="connsiteY0" fmla="*/ 1664493 h 1863876"/>
              <a:gd name="connsiteX1" fmla="*/ 836612 w 2395537"/>
              <a:gd name="connsiteY1" fmla="*/ 1754188 h 1863876"/>
              <a:gd name="connsiteX2" fmla="*/ 1576387 w 2395537"/>
              <a:gd name="connsiteY2" fmla="*/ 1120775 h 1863876"/>
              <a:gd name="connsiteX3" fmla="*/ 1576387 w 2395537"/>
              <a:gd name="connsiteY3" fmla="*/ 1431925 h 1863876"/>
              <a:gd name="connsiteX4" fmla="*/ 2395537 w 2395537"/>
              <a:gd name="connsiteY4" fmla="*/ 707231 h 1863876"/>
              <a:gd name="connsiteX5" fmla="*/ 1570037 w 2395537"/>
              <a:gd name="connsiteY5" fmla="*/ 0 h 1863876"/>
              <a:gd name="connsiteX6" fmla="*/ 1570037 w 2395537"/>
              <a:gd name="connsiteY6" fmla="*/ 301625 h 1863876"/>
              <a:gd name="connsiteX7" fmla="*/ 533400 w 2395537"/>
              <a:gd name="connsiteY7" fmla="*/ 701675 h 1863876"/>
              <a:gd name="connsiteX8" fmla="*/ 0 w 2395537"/>
              <a:gd name="connsiteY8" fmla="*/ 1664493 h 186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5537" h="1863876">
                <a:moveTo>
                  <a:pt x="0" y="1664493"/>
                </a:moveTo>
                <a:cubicBezTo>
                  <a:pt x="262996" y="1705504"/>
                  <a:pt x="796172" y="2029150"/>
                  <a:pt x="836612" y="1754188"/>
                </a:cubicBezTo>
                <a:cubicBezTo>
                  <a:pt x="875506" y="1489740"/>
                  <a:pt x="1182951" y="1112044"/>
                  <a:pt x="1576387" y="1120775"/>
                </a:cubicBezTo>
                <a:lnTo>
                  <a:pt x="1576387" y="1431925"/>
                </a:lnTo>
                <a:lnTo>
                  <a:pt x="2395537" y="707231"/>
                </a:lnTo>
                <a:lnTo>
                  <a:pt x="1570037" y="0"/>
                </a:lnTo>
                <a:lnTo>
                  <a:pt x="1570037" y="301625"/>
                </a:lnTo>
                <a:cubicBezTo>
                  <a:pt x="1235604" y="321469"/>
                  <a:pt x="909902" y="386556"/>
                  <a:pt x="533400" y="701675"/>
                </a:cubicBezTo>
                <a:cubicBezTo>
                  <a:pt x="244474" y="933714"/>
                  <a:pt x="44450" y="1361810"/>
                  <a:pt x="0" y="1664493"/>
                </a:cubicBezTo>
                <a:close/>
              </a:path>
            </a:pathLst>
          </a:custGeom>
          <a:solidFill>
            <a:schemeClr val="accent3"/>
          </a:solidFill>
          <a:ln w="31750" cap="flat" cmpd="sng" algn="ctr">
            <a:solidFill>
              <a:schemeClr val="bg1"/>
            </a:solidFill>
            <a:prstDash val="solid"/>
          </a:ln>
          <a:effectLst/>
        </p:spPr>
        <p:txBody>
          <a:bodyPr rtlCol="0" anchor="ctr"/>
          <a:lstStyle/>
          <a:p>
            <a:pPr algn="ctr" defTabSz="685800">
              <a:defRPr/>
            </a:pPr>
            <a:endParaRPr lang="en-US" sz="1350" kern="0" dirty="0">
              <a:solidFill>
                <a:sysClr val="windowText" lastClr="000000"/>
              </a:solidFill>
              <a:latin typeface="Arial" pitchFamily="34" charset="0"/>
            </a:endParaRPr>
          </a:p>
        </p:txBody>
      </p:sp>
      <p:sp>
        <p:nvSpPr>
          <p:cNvPr id="28" name="Freeform 27"/>
          <p:cNvSpPr/>
          <p:nvPr/>
        </p:nvSpPr>
        <p:spPr>
          <a:xfrm rot="10800000">
            <a:off x="5005420" y="3691928"/>
            <a:ext cx="2391345" cy="1887887"/>
          </a:xfrm>
          <a:custGeom>
            <a:avLst/>
            <a:gdLst>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8163 w 2419350"/>
              <a:gd name="connsiteY7" fmla="*/ 711200 h 1797050"/>
              <a:gd name="connsiteX8" fmla="*/ 0 w 2419350"/>
              <a:gd name="connsiteY8" fmla="*/ 1676400 h 1797050"/>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99546"/>
              <a:gd name="connsiteX1" fmla="*/ 788987 w 2414587"/>
              <a:gd name="connsiteY1" fmla="*/ 1797050 h 1899546"/>
              <a:gd name="connsiteX2" fmla="*/ 1576387 w 2414587"/>
              <a:gd name="connsiteY2" fmla="*/ 1130300 h 1899546"/>
              <a:gd name="connsiteX3" fmla="*/ 1576387 w 2414587"/>
              <a:gd name="connsiteY3" fmla="*/ 1441450 h 1899546"/>
              <a:gd name="connsiteX4" fmla="*/ 2414587 w 2414587"/>
              <a:gd name="connsiteY4" fmla="*/ 704850 h 1899546"/>
              <a:gd name="connsiteX5" fmla="*/ 1570037 w 2414587"/>
              <a:gd name="connsiteY5" fmla="*/ 0 h 1899546"/>
              <a:gd name="connsiteX6" fmla="*/ 1570037 w 2414587"/>
              <a:gd name="connsiteY6" fmla="*/ 311150 h 1899546"/>
              <a:gd name="connsiteX7" fmla="*/ 533400 w 2414587"/>
              <a:gd name="connsiteY7" fmla="*/ 711200 h 1899546"/>
              <a:gd name="connsiteX8" fmla="*/ 0 w 2414587"/>
              <a:gd name="connsiteY8" fmla="*/ 1674018 h 1899546"/>
              <a:gd name="connsiteX0" fmla="*/ 0 w 2414587"/>
              <a:gd name="connsiteY0" fmla="*/ 1664493 h 1890021"/>
              <a:gd name="connsiteX1" fmla="*/ 788987 w 2414587"/>
              <a:gd name="connsiteY1" fmla="*/ 1787525 h 1890021"/>
              <a:gd name="connsiteX2" fmla="*/ 1576387 w 2414587"/>
              <a:gd name="connsiteY2" fmla="*/ 1120775 h 1890021"/>
              <a:gd name="connsiteX3" fmla="*/ 1576387 w 2414587"/>
              <a:gd name="connsiteY3" fmla="*/ 1431925 h 1890021"/>
              <a:gd name="connsiteX4" fmla="*/ 2414587 w 2414587"/>
              <a:gd name="connsiteY4" fmla="*/ 695325 h 1890021"/>
              <a:gd name="connsiteX5" fmla="*/ 1570037 w 2414587"/>
              <a:gd name="connsiteY5" fmla="*/ 0 h 1890021"/>
              <a:gd name="connsiteX6" fmla="*/ 1570037 w 2414587"/>
              <a:gd name="connsiteY6" fmla="*/ 301625 h 1890021"/>
              <a:gd name="connsiteX7" fmla="*/ 533400 w 2414587"/>
              <a:gd name="connsiteY7" fmla="*/ 701675 h 1890021"/>
              <a:gd name="connsiteX8" fmla="*/ 0 w 2414587"/>
              <a:gd name="connsiteY8" fmla="*/ 1664493 h 1890021"/>
              <a:gd name="connsiteX0" fmla="*/ 0 w 2395537"/>
              <a:gd name="connsiteY0" fmla="*/ 1664493 h 1890021"/>
              <a:gd name="connsiteX1" fmla="*/ 788987 w 2395537"/>
              <a:gd name="connsiteY1" fmla="*/ 1787525 h 1890021"/>
              <a:gd name="connsiteX2" fmla="*/ 1576387 w 2395537"/>
              <a:gd name="connsiteY2" fmla="*/ 1120775 h 1890021"/>
              <a:gd name="connsiteX3" fmla="*/ 1576387 w 2395537"/>
              <a:gd name="connsiteY3" fmla="*/ 1431925 h 1890021"/>
              <a:gd name="connsiteX4" fmla="*/ 2395537 w 2395537"/>
              <a:gd name="connsiteY4" fmla="*/ 707231 h 1890021"/>
              <a:gd name="connsiteX5" fmla="*/ 1570037 w 2395537"/>
              <a:gd name="connsiteY5" fmla="*/ 0 h 1890021"/>
              <a:gd name="connsiteX6" fmla="*/ 1570037 w 2395537"/>
              <a:gd name="connsiteY6" fmla="*/ 301625 h 1890021"/>
              <a:gd name="connsiteX7" fmla="*/ 533400 w 2395537"/>
              <a:gd name="connsiteY7" fmla="*/ 701675 h 1890021"/>
              <a:gd name="connsiteX8" fmla="*/ 0 w 2395537"/>
              <a:gd name="connsiteY8" fmla="*/ 1664493 h 1890021"/>
              <a:gd name="connsiteX0" fmla="*/ 0 w 2395537"/>
              <a:gd name="connsiteY0" fmla="*/ 1664493 h 1890021"/>
              <a:gd name="connsiteX1" fmla="*/ 803274 w 2395537"/>
              <a:gd name="connsiteY1" fmla="*/ 1787525 h 1890021"/>
              <a:gd name="connsiteX2" fmla="*/ 1576387 w 2395537"/>
              <a:gd name="connsiteY2" fmla="*/ 1120775 h 1890021"/>
              <a:gd name="connsiteX3" fmla="*/ 1576387 w 2395537"/>
              <a:gd name="connsiteY3" fmla="*/ 1431925 h 1890021"/>
              <a:gd name="connsiteX4" fmla="*/ 2395537 w 2395537"/>
              <a:gd name="connsiteY4" fmla="*/ 707231 h 1890021"/>
              <a:gd name="connsiteX5" fmla="*/ 1570037 w 2395537"/>
              <a:gd name="connsiteY5" fmla="*/ 0 h 1890021"/>
              <a:gd name="connsiteX6" fmla="*/ 1570037 w 2395537"/>
              <a:gd name="connsiteY6" fmla="*/ 301625 h 1890021"/>
              <a:gd name="connsiteX7" fmla="*/ 533400 w 2395537"/>
              <a:gd name="connsiteY7" fmla="*/ 701675 h 1890021"/>
              <a:gd name="connsiteX8" fmla="*/ 0 w 2395537"/>
              <a:gd name="connsiteY8" fmla="*/ 1664493 h 1890021"/>
              <a:gd name="connsiteX0" fmla="*/ 0 w 2395537"/>
              <a:gd name="connsiteY0" fmla="*/ 1664493 h 1891197"/>
              <a:gd name="connsiteX1" fmla="*/ 803274 w 2395537"/>
              <a:gd name="connsiteY1" fmla="*/ 1787525 h 1891197"/>
              <a:gd name="connsiteX2" fmla="*/ 1576387 w 2395537"/>
              <a:gd name="connsiteY2" fmla="*/ 1120775 h 1891197"/>
              <a:gd name="connsiteX3" fmla="*/ 1576387 w 2395537"/>
              <a:gd name="connsiteY3" fmla="*/ 1431925 h 1891197"/>
              <a:gd name="connsiteX4" fmla="*/ 2395537 w 2395537"/>
              <a:gd name="connsiteY4" fmla="*/ 707231 h 1891197"/>
              <a:gd name="connsiteX5" fmla="*/ 1570037 w 2395537"/>
              <a:gd name="connsiteY5" fmla="*/ 0 h 1891197"/>
              <a:gd name="connsiteX6" fmla="*/ 1570037 w 2395537"/>
              <a:gd name="connsiteY6" fmla="*/ 301625 h 1891197"/>
              <a:gd name="connsiteX7" fmla="*/ 533400 w 2395537"/>
              <a:gd name="connsiteY7" fmla="*/ 701675 h 1891197"/>
              <a:gd name="connsiteX8" fmla="*/ 0 w 2395537"/>
              <a:gd name="connsiteY8" fmla="*/ 1664493 h 1891197"/>
              <a:gd name="connsiteX0" fmla="*/ 0 w 2395537"/>
              <a:gd name="connsiteY0" fmla="*/ 1664493 h 1891197"/>
              <a:gd name="connsiteX1" fmla="*/ 803274 w 2395537"/>
              <a:gd name="connsiteY1" fmla="*/ 1787525 h 1891197"/>
              <a:gd name="connsiteX2" fmla="*/ 1576387 w 2395537"/>
              <a:gd name="connsiteY2" fmla="*/ 1120775 h 1891197"/>
              <a:gd name="connsiteX3" fmla="*/ 1576387 w 2395537"/>
              <a:gd name="connsiteY3" fmla="*/ 1431925 h 1891197"/>
              <a:gd name="connsiteX4" fmla="*/ 2395537 w 2395537"/>
              <a:gd name="connsiteY4" fmla="*/ 707231 h 1891197"/>
              <a:gd name="connsiteX5" fmla="*/ 1570037 w 2395537"/>
              <a:gd name="connsiteY5" fmla="*/ 0 h 1891197"/>
              <a:gd name="connsiteX6" fmla="*/ 1570037 w 2395537"/>
              <a:gd name="connsiteY6" fmla="*/ 301625 h 1891197"/>
              <a:gd name="connsiteX7" fmla="*/ 533400 w 2395537"/>
              <a:gd name="connsiteY7" fmla="*/ 701675 h 1891197"/>
              <a:gd name="connsiteX8" fmla="*/ 0 w 2395537"/>
              <a:gd name="connsiteY8" fmla="*/ 1664493 h 189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5537" h="1891197">
                <a:moveTo>
                  <a:pt x="0" y="1664493"/>
                </a:moveTo>
                <a:cubicBezTo>
                  <a:pt x="262996" y="1705504"/>
                  <a:pt x="771376" y="2063609"/>
                  <a:pt x="803274" y="1787525"/>
                </a:cubicBezTo>
                <a:cubicBezTo>
                  <a:pt x="837405" y="1492118"/>
                  <a:pt x="1130563" y="1140619"/>
                  <a:pt x="1576387" y="1120775"/>
                </a:cubicBezTo>
                <a:lnTo>
                  <a:pt x="1576387" y="1431925"/>
                </a:lnTo>
                <a:lnTo>
                  <a:pt x="2395537" y="707231"/>
                </a:lnTo>
                <a:lnTo>
                  <a:pt x="1570037" y="0"/>
                </a:lnTo>
                <a:lnTo>
                  <a:pt x="1570037" y="301625"/>
                </a:lnTo>
                <a:cubicBezTo>
                  <a:pt x="1235604" y="321469"/>
                  <a:pt x="909902" y="386556"/>
                  <a:pt x="533400" y="701675"/>
                </a:cubicBezTo>
                <a:cubicBezTo>
                  <a:pt x="244474" y="933714"/>
                  <a:pt x="44450" y="1361810"/>
                  <a:pt x="0" y="1664493"/>
                </a:cubicBezTo>
                <a:close/>
              </a:path>
            </a:pathLst>
          </a:custGeom>
          <a:solidFill>
            <a:schemeClr val="accent2"/>
          </a:solidFill>
          <a:ln w="31750" cap="flat" cmpd="sng" algn="ctr">
            <a:solidFill>
              <a:schemeClr val="bg1"/>
            </a:solidFill>
            <a:prstDash val="solid"/>
          </a:ln>
          <a:effectLst/>
        </p:spPr>
        <p:txBody>
          <a:bodyPr rtlCol="0" anchor="ctr"/>
          <a:lstStyle/>
          <a:p>
            <a:pPr algn="ctr" defTabSz="685800">
              <a:defRPr/>
            </a:pPr>
            <a:endParaRPr lang="en-US" sz="1350" kern="0" dirty="0">
              <a:solidFill>
                <a:sysClr val="windowText" lastClr="000000"/>
              </a:solidFill>
              <a:latin typeface="Arial" pitchFamily="34" charset="0"/>
            </a:endParaRPr>
          </a:p>
        </p:txBody>
      </p:sp>
      <p:sp>
        <p:nvSpPr>
          <p:cNvPr id="31" name="Freeform 30"/>
          <p:cNvSpPr/>
          <p:nvPr/>
        </p:nvSpPr>
        <p:spPr>
          <a:xfrm rot="5400000">
            <a:off x="5627923" y="2369566"/>
            <a:ext cx="2391345" cy="1795384"/>
          </a:xfrm>
          <a:custGeom>
            <a:avLst/>
            <a:gdLst>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8163 w 2419350"/>
              <a:gd name="connsiteY7" fmla="*/ 711200 h 1797050"/>
              <a:gd name="connsiteX8" fmla="*/ 0 w 2419350"/>
              <a:gd name="connsiteY8" fmla="*/ 1676400 h 1797050"/>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99546"/>
              <a:gd name="connsiteX1" fmla="*/ 788987 w 2414587"/>
              <a:gd name="connsiteY1" fmla="*/ 1797050 h 1899546"/>
              <a:gd name="connsiteX2" fmla="*/ 1576387 w 2414587"/>
              <a:gd name="connsiteY2" fmla="*/ 1130300 h 1899546"/>
              <a:gd name="connsiteX3" fmla="*/ 1576387 w 2414587"/>
              <a:gd name="connsiteY3" fmla="*/ 1441450 h 1899546"/>
              <a:gd name="connsiteX4" fmla="*/ 2414587 w 2414587"/>
              <a:gd name="connsiteY4" fmla="*/ 704850 h 1899546"/>
              <a:gd name="connsiteX5" fmla="*/ 1570037 w 2414587"/>
              <a:gd name="connsiteY5" fmla="*/ 0 h 1899546"/>
              <a:gd name="connsiteX6" fmla="*/ 1570037 w 2414587"/>
              <a:gd name="connsiteY6" fmla="*/ 311150 h 1899546"/>
              <a:gd name="connsiteX7" fmla="*/ 533400 w 2414587"/>
              <a:gd name="connsiteY7" fmla="*/ 711200 h 1899546"/>
              <a:gd name="connsiteX8" fmla="*/ 0 w 2414587"/>
              <a:gd name="connsiteY8" fmla="*/ 1674018 h 1899546"/>
              <a:gd name="connsiteX0" fmla="*/ 0 w 2414587"/>
              <a:gd name="connsiteY0" fmla="*/ 1664493 h 1890021"/>
              <a:gd name="connsiteX1" fmla="*/ 788987 w 2414587"/>
              <a:gd name="connsiteY1" fmla="*/ 1787525 h 1890021"/>
              <a:gd name="connsiteX2" fmla="*/ 1576387 w 2414587"/>
              <a:gd name="connsiteY2" fmla="*/ 1120775 h 1890021"/>
              <a:gd name="connsiteX3" fmla="*/ 1576387 w 2414587"/>
              <a:gd name="connsiteY3" fmla="*/ 1431925 h 1890021"/>
              <a:gd name="connsiteX4" fmla="*/ 2414587 w 2414587"/>
              <a:gd name="connsiteY4" fmla="*/ 695325 h 1890021"/>
              <a:gd name="connsiteX5" fmla="*/ 1570037 w 2414587"/>
              <a:gd name="connsiteY5" fmla="*/ 0 h 1890021"/>
              <a:gd name="connsiteX6" fmla="*/ 1570037 w 2414587"/>
              <a:gd name="connsiteY6" fmla="*/ 301625 h 1890021"/>
              <a:gd name="connsiteX7" fmla="*/ 533400 w 2414587"/>
              <a:gd name="connsiteY7" fmla="*/ 701675 h 1890021"/>
              <a:gd name="connsiteX8" fmla="*/ 0 w 2414587"/>
              <a:gd name="connsiteY8" fmla="*/ 1664493 h 1890021"/>
              <a:gd name="connsiteX0" fmla="*/ 0 w 2395537"/>
              <a:gd name="connsiteY0" fmla="*/ 1664493 h 1890021"/>
              <a:gd name="connsiteX1" fmla="*/ 788987 w 2395537"/>
              <a:gd name="connsiteY1" fmla="*/ 1787525 h 1890021"/>
              <a:gd name="connsiteX2" fmla="*/ 1576387 w 2395537"/>
              <a:gd name="connsiteY2" fmla="*/ 1120775 h 1890021"/>
              <a:gd name="connsiteX3" fmla="*/ 1576387 w 2395537"/>
              <a:gd name="connsiteY3" fmla="*/ 1431925 h 1890021"/>
              <a:gd name="connsiteX4" fmla="*/ 2395537 w 2395537"/>
              <a:gd name="connsiteY4" fmla="*/ 707231 h 1890021"/>
              <a:gd name="connsiteX5" fmla="*/ 1570037 w 2395537"/>
              <a:gd name="connsiteY5" fmla="*/ 0 h 1890021"/>
              <a:gd name="connsiteX6" fmla="*/ 1570037 w 2395537"/>
              <a:gd name="connsiteY6" fmla="*/ 301625 h 1890021"/>
              <a:gd name="connsiteX7" fmla="*/ 533400 w 2395537"/>
              <a:gd name="connsiteY7" fmla="*/ 701675 h 1890021"/>
              <a:gd name="connsiteX8" fmla="*/ 0 w 2395537"/>
              <a:gd name="connsiteY8" fmla="*/ 1664493 h 1890021"/>
              <a:gd name="connsiteX0" fmla="*/ 0 w 2395537"/>
              <a:gd name="connsiteY0" fmla="*/ 1664493 h 1897827"/>
              <a:gd name="connsiteX1" fmla="*/ 812799 w 2395537"/>
              <a:gd name="connsiteY1" fmla="*/ 1797050 h 1897827"/>
              <a:gd name="connsiteX2" fmla="*/ 1576387 w 2395537"/>
              <a:gd name="connsiteY2" fmla="*/ 1120775 h 1897827"/>
              <a:gd name="connsiteX3" fmla="*/ 1576387 w 2395537"/>
              <a:gd name="connsiteY3" fmla="*/ 1431925 h 1897827"/>
              <a:gd name="connsiteX4" fmla="*/ 2395537 w 2395537"/>
              <a:gd name="connsiteY4" fmla="*/ 707231 h 1897827"/>
              <a:gd name="connsiteX5" fmla="*/ 1570037 w 2395537"/>
              <a:gd name="connsiteY5" fmla="*/ 0 h 1897827"/>
              <a:gd name="connsiteX6" fmla="*/ 1570037 w 2395537"/>
              <a:gd name="connsiteY6" fmla="*/ 301625 h 1897827"/>
              <a:gd name="connsiteX7" fmla="*/ 533400 w 2395537"/>
              <a:gd name="connsiteY7" fmla="*/ 701675 h 1897827"/>
              <a:gd name="connsiteX8" fmla="*/ 0 w 2395537"/>
              <a:gd name="connsiteY8" fmla="*/ 1664493 h 1897827"/>
              <a:gd name="connsiteX0" fmla="*/ 0 w 2395537"/>
              <a:gd name="connsiteY0" fmla="*/ 1664493 h 1899691"/>
              <a:gd name="connsiteX1" fmla="*/ 812799 w 2395537"/>
              <a:gd name="connsiteY1" fmla="*/ 1797050 h 1899691"/>
              <a:gd name="connsiteX2" fmla="*/ 1576387 w 2395537"/>
              <a:gd name="connsiteY2" fmla="*/ 1120775 h 1899691"/>
              <a:gd name="connsiteX3" fmla="*/ 1576387 w 2395537"/>
              <a:gd name="connsiteY3" fmla="*/ 1431925 h 1899691"/>
              <a:gd name="connsiteX4" fmla="*/ 2395537 w 2395537"/>
              <a:gd name="connsiteY4" fmla="*/ 707231 h 1899691"/>
              <a:gd name="connsiteX5" fmla="*/ 1570037 w 2395537"/>
              <a:gd name="connsiteY5" fmla="*/ 0 h 1899691"/>
              <a:gd name="connsiteX6" fmla="*/ 1570037 w 2395537"/>
              <a:gd name="connsiteY6" fmla="*/ 301625 h 1899691"/>
              <a:gd name="connsiteX7" fmla="*/ 533400 w 2395537"/>
              <a:gd name="connsiteY7" fmla="*/ 701675 h 1899691"/>
              <a:gd name="connsiteX8" fmla="*/ 0 w 2395537"/>
              <a:gd name="connsiteY8" fmla="*/ 1664493 h 1899691"/>
              <a:gd name="connsiteX0" fmla="*/ 0 w 2395537"/>
              <a:gd name="connsiteY0" fmla="*/ 1664493 h 1899691"/>
              <a:gd name="connsiteX1" fmla="*/ 812799 w 2395537"/>
              <a:gd name="connsiteY1" fmla="*/ 1797050 h 1899691"/>
              <a:gd name="connsiteX2" fmla="*/ 1576387 w 2395537"/>
              <a:gd name="connsiteY2" fmla="*/ 1120775 h 1899691"/>
              <a:gd name="connsiteX3" fmla="*/ 1576387 w 2395537"/>
              <a:gd name="connsiteY3" fmla="*/ 1431925 h 1899691"/>
              <a:gd name="connsiteX4" fmla="*/ 2395537 w 2395537"/>
              <a:gd name="connsiteY4" fmla="*/ 707231 h 1899691"/>
              <a:gd name="connsiteX5" fmla="*/ 1570037 w 2395537"/>
              <a:gd name="connsiteY5" fmla="*/ 0 h 1899691"/>
              <a:gd name="connsiteX6" fmla="*/ 1570037 w 2395537"/>
              <a:gd name="connsiteY6" fmla="*/ 301625 h 1899691"/>
              <a:gd name="connsiteX7" fmla="*/ 533400 w 2395537"/>
              <a:gd name="connsiteY7" fmla="*/ 701675 h 1899691"/>
              <a:gd name="connsiteX8" fmla="*/ 0 w 2395537"/>
              <a:gd name="connsiteY8" fmla="*/ 1664493 h 1899691"/>
              <a:gd name="connsiteX0" fmla="*/ 0 w 2395537"/>
              <a:gd name="connsiteY0" fmla="*/ 1664493 h 1898993"/>
              <a:gd name="connsiteX1" fmla="*/ 812799 w 2395537"/>
              <a:gd name="connsiteY1" fmla="*/ 1797050 h 1898993"/>
              <a:gd name="connsiteX2" fmla="*/ 1576387 w 2395537"/>
              <a:gd name="connsiteY2" fmla="*/ 1120775 h 1898993"/>
              <a:gd name="connsiteX3" fmla="*/ 1576387 w 2395537"/>
              <a:gd name="connsiteY3" fmla="*/ 1431925 h 1898993"/>
              <a:gd name="connsiteX4" fmla="*/ 2395537 w 2395537"/>
              <a:gd name="connsiteY4" fmla="*/ 707231 h 1898993"/>
              <a:gd name="connsiteX5" fmla="*/ 1570037 w 2395537"/>
              <a:gd name="connsiteY5" fmla="*/ 0 h 1898993"/>
              <a:gd name="connsiteX6" fmla="*/ 1570037 w 2395537"/>
              <a:gd name="connsiteY6" fmla="*/ 301625 h 1898993"/>
              <a:gd name="connsiteX7" fmla="*/ 533400 w 2395537"/>
              <a:gd name="connsiteY7" fmla="*/ 701675 h 1898993"/>
              <a:gd name="connsiteX8" fmla="*/ 0 w 2395537"/>
              <a:gd name="connsiteY8" fmla="*/ 1664493 h 1898993"/>
              <a:gd name="connsiteX0" fmla="*/ 0 w 2395537"/>
              <a:gd name="connsiteY0" fmla="*/ 1664493 h 1798531"/>
              <a:gd name="connsiteX1" fmla="*/ 812799 w 2395537"/>
              <a:gd name="connsiteY1" fmla="*/ 1797050 h 1798531"/>
              <a:gd name="connsiteX2" fmla="*/ 1576387 w 2395537"/>
              <a:gd name="connsiteY2" fmla="*/ 1120775 h 1798531"/>
              <a:gd name="connsiteX3" fmla="*/ 1576387 w 2395537"/>
              <a:gd name="connsiteY3" fmla="*/ 1431925 h 1798531"/>
              <a:gd name="connsiteX4" fmla="*/ 2395537 w 2395537"/>
              <a:gd name="connsiteY4" fmla="*/ 707231 h 1798531"/>
              <a:gd name="connsiteX5" fmla="*/ 1570037 w 2395537"/>
              <a:gd name="connsiteY5" fmla="*/ 0 h 1798531"/>
              <a:gd name="connsiteX6" fmla="*/ 1570037 w 2395537"/>
              <a:gd name="connsiteY6" fmla="*/ 301625 h 1798531"/>
              <a:gd name="connsiteX7" fmla="*/ 533400 w 2395537"/>
              <a:gd name="connsiteY7" fmla="*/ 701675 h 1798531"/>
              <a:gd name="connsiteX8" fmla="*/ 0 w 2395537"/>
              <a:gd name="connsiteY8" fmla="*/ 1664493 h 179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5537" h="1798531">
                <a:moveTo>
                  <a:pt x="0" y="1664493"/>
                </a:moveTo>
                <a:cubicBezTo>
                  <a:pt x="262996" y="1705504"/>
                  <a:pt x="812616" y="1812316"/>
                  <a:pt x="812799" y="1797050"/>
                </a:cubicBezTo>
                <a:cubicBezTo>
                  <a:pt x="816105" y="1521261"/>
                  <a:pt x="1128182" y="1128712"/>
                  <a:pt x="1576387" y="1120775"/>
                </a:cubicBezTo>
                <a:lnTo>
                  <a:pt x="1576387" y="1431925"/>
                </a:lnTo>
                <a:lnTo>
                  <a:pt x="2395537" y="707231"/>
                </a:lnTo>
                <a:lnTo>
                  <a:pt x="1570037" y="0"/>
                </a:lnTo>
                <a:lnTo>
                  <a:pt x="1570037" y="301625"/>
                </a:lnTo>
                <a:cubicBezTo>
                  <a:pt x="1235604" y="321469"/>
                  <a:pt x="909902" y="386556"/>
                  <a:pt x="533400" y="701675"/>
                </a:cubicBezTo>
                <a:cubicBezTo>
                  <a:pt x="244474" y="933714"/>
                  <a:pt x="44450" y="1361810"/>
                  <a:pt x="0" y="1664493"/>
                </a:cubicBezTo>
                <a:close/>
              </a:path>
            </a:pathLst>
          </a:custGeom>
          <a:solidFill>
            <a:schemeClr val="accent1"/>
          </a:solidFill>
          <a:ln w="31750" cap="flat" cmpd="sng" algn="ctr">
            <a:solidFill>
              <a:schemeClr val="bg1"/>
            </a:solidFill>
            <a:prstDash val="solid"/>
          </a:ln>
          <a:effectLst/>
        </p:spPr>
        <p:txBody>
          <a:bodyPr rtlCol="0" anchor="ctr"/>
          <a:lstStyle/>
          <a:p>
            <a:pPr algn="ctr" defTabSz="685800">
              <a:defRPr/>
            </a:pPr>
            <a:endParaRPr lang="en-US" sz="1350" kern="0" dirty="0">
              <a:solidFill>
                <a:sysClr val="windowText" lastClr="000000"/>
              </a:solidFill>
              <a:latin typeface="Arial" pitchFamily="34" charset="0"/>
            </a:endParaRPr>
          </a:p>
        </p:txBody>
      </p:sp>
      <p:sp>
        <p:nvSpPr>
          <p:cNvPr id="32" name="Freeform 31"/>
          <p:cNvSpPr/>
          <p:nvPr/>
        </p:nvSpPr>
        <p:spPr>
          <a:xfrm>
            <a:off x="4217814" y="1747063"/>
            <a:ext cx="2365988" cy="1644269"/>
          </a:xfrm>
          <a:custGeom>
            <a:avLst/>
            <a:gdLst>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8163 w 2419350"/>
              <a:gd name="connsiteY7" fmla="*/ 711200 h 1797050"/>
              <a:gd name="connsiteX8" fmla="*/ 0 w 2419350"/>
              <a:gd name="connsiteY8" fmla="*/ 1676400 h 1797050"/>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99546"/>
              <a:gd name="connsiteX1" fmla="*/ 788987 w 2414587"/>
              <a:gd name="connsiteY1" fmla="*/ 1797050 h 1899546"/>
              <a:gd name="connsiteX2" fmla="*/ 1576387 w 2414587"/>
              <a:gd name="connsiteY2" fmla="*/ 1130300 h 1899546"/>
              <a:gd name="connsiteX3" fmla="*/ 1576387 w 2414587"/>
              <a:gd name="connsiteY3" fmla="*/ 1441450 h 1899546"/>
              <a:gd name="connsiteX4" fmla="*/ 2414587 w 2414587"/>
              <a:gd name="connsiteY4" fmla="*/ 704850 h 1899546"/>
              <a:gd name="connsiteX5" fmla="*/ 1570037 w 2414587"/>
              <a:gd name="connsiteY5" fmla="*/ 0 h 1899546"/>
              <a:gd name="connsiteX6" fmla="*/ 1570037 w 2414587"/>
              <a:gd name="connsiteY6" fmla="*/ 311150 h 1899546"/>
              <a:gd name="connsiteX7" fmla="*/ 533400 w 2414587"/>
              <a:gd name="connsiteY7" fmla="*/ 711200 h 1899546"/>
              <a:gd name="connsiteX8" fmla="*/ 0 w 2414587"/>
              <a:gd name="connsiteY8" fmla="*/ 1674018 h 1899546"/>
              <a:gd name="connsiteX0" fmla="*/ 0 w 2414587"/>
              <a:gd name="connsiteY0" fmla="*/ 1664493 h 1890021"/>
              <a:gd name="connsiteX1" fmla="*/ 788987 w 2414587"/>
              <a:gd name="connsiteY1" fmla="*/ 1787525 h 1890021"/>
              <a:gd name="connsiteX2" fmla="*/ 1576387 w 2414587"/>
              <a:gd name="connsiteY2" fmla="*/ 1120775 h 1890021"/>
              <a:gd name="connsiteX3" fmla="*/ 1576387 w 2414587"/>
              <a:gd name="connsiteY3" fmla="*/ 1431925 h 1890021"/>
              <a:gd name="connsiteX4" fmla="*/ 2414587 w 2414587"/>
              <a:gd name="connsiteY4" fmla="*/ 695325 h 1890021"/>
              <a:gd name="connsiteX5" fmla="*/ 1570037 w 2414587"/>
              <a:gd name="connsiteY5" fmla="*/ 0 h 1890021"/>
              <a:gd name="connsiteX6" fmla="*/ 1570037 w 2414587"/>
              <a:gd name="connsiteY6" fmla="*/ 301625 h 1890021"/>
              <a:gd name="connsiteX7" fmla="*/ 533400 w 2414587"/>
              <a:gd name="connsiteY7" fmla="*/ 701675 h 1890021"/>
              <a:gd name="connsiteX8" fmla="*/ 0 w 2414587"/>
              <a:gd name="connsiteY8" fmla="*/ 1664493 h 1890021"/>
              <a:gd name="connsiteX0" fmla="*/ 0 w 2395537"/>
              <a:gd name="connsiteY0" fmla="*/ 1664493 h 1890021"/>
              <a:gd name="connsiteX1" fmla="*/ 788987 w 2395537"/>
              <a:gd name="connsiteY1" fmla="*/ 1787525 h 1890021"/>
              <a:gd name="connsiteX2" fmla="*/ 1576387 w 2395537"/>
              <a:gd name="connsiteY2" fmla="*/ 1120775 h 1890021"/>
              <a:gd name="connsiteX3" fmla="*/ 1576387 w 2395537"/>
              <a:gd name="connsiteY3" fmla="*/ 1431925 h 1890021"/>
              <a:gd name="connsiteX4" fmla="*/ 2395537 w 2395537"/>
              <a:gd name="connsiteY4" fmla="*/ 707231 h 1890021"/>
              <a:gd name="connsiteX5" fmla="*/ 1570037 w 2395537"/>
              <a:gd name="connsiteY5" fmla="*/ 0 h 1890021"/>
              <a:gd name="connsiteX6" fmla="*/ 1570037 w 2395537"/>
              <a:gd name="connsiteY6" fmla="*/ 301625 h 1890021"/>
              <a:gd name="connsiteX7" fmla="*/ 533400 w 2395537"/>
              <a:gd name="connsiteY7" fmla="*/ 701675 h 1890021"/>
              <a:gd name="connsiteX8" fmla="*/ 0 w 2395537"/>
              <a:gd name="connsiteY8" fmla="*/ 1664493 h 1890021"/>
              <a:gd name="connsiteX0" fmla="*/ 0 w 2395537"/>
              <a:gd name="connsiteY0" fmla="*/ 1664493 h 1812856"/>
              <a:gd name="connsiteX1" fmla="*/ 788987 w 2395537"/>
              <a:gd name="connsiteY1" fmla="*/ 1787525 h 1812856"/>
              <a:gd name="connsiteX2" fmla="*/ 1576387 w 2395537"/>
              <a:gd name="connsiteY2" fmla="*/ 1130300 h 1812856"/>
              <a:gd name="connsiteX3" fmla="*/ 1576387 w 2395537"/>
              <a:gd name="connsiteY3" fmla="*/ 1431925 h 1812856"/>
              <a:gd name="connsiteX4" fmla="*/ 2395537 w 2395537"/>
              <a:gd name="connsiteY4" fmla="*/ 707231 h 1812856"/>
              <a:gd name="connsiteX5" fmla="*/ 1570037 w 2395537"/>
              <a:gd name="connsiteY5" fmla="*/ 0 h 1812856"/>
              <a:gd name="connsiteX6" fmla="*/ 1570037 w 2395537"/>
              <a:gd name="connsiteY6" fmla="*/ 301625 h 1812856"/>
              <a:gd name="connsiteX7" fmla="*/ 533400 w 2395537"/>
              <a:gd name="connsiteY7" fmla="*/ 701675 h 1812856"/>
              <a:gd name="connsiteX8" fmla="*/ 0 w 2395537"/>
              <a:gd name="connsiteY8" fmla="*/ 1664493 h 1812856"/>
              <a:gd name="connsiteX0" fmla="*/ 0 w 2395537"/>
              <a:gd name="connsiteY0" fmla="*/ 1664493 h 1890585"/>
              <a:gd name="connsiteX1" fmla="*/ 788987 w 2395537"/>
              <a:gd name="connsiteY1" fmla="*/ 1787525 h 1890585"/>
              <a:gd name="connsiteX2" fmla="*/ 1576387 w 2395537"/>
              <a:gd name="connsiteY2" fmla="*/ 1130300 h 1890585"/>
              <a:gd name="connsiteX3" fmla="*/ 1576387 w 2395537"/>
              <a:gd name="connsiteY3" fmla="*/ 1431925 h 1890585"/>
              <a:gd name="connsiteX4" fmla="*/ 2395537 w 2395537"/>
              <a:gd name="connsiteY4" fmla="*/ 707231 h 1890585"/>
              <a:gd name="connsiteX5" fmla="*/ 1570037 w 2395537"/>
              <a:gd name="connsiteY5" fmla="*/ 0 h 1890585"/>
              <a:gd name="connsiteX6" fmla="*/ 1570037 w 2395537"/>
              <a:gd name="connsiteY6" fmla="*/ 301625 h 1890585"/>
              <a:gd name="connsiteX7" fmla="*/ 533400 w 2395537"/>
              <a:gd name="connsiteY7" fmla="*/ 701675 h 1890585"/>
              <a:gd name="connsiteX8" fmla="*/ 0 w 2395537"/>
              <a:gd name="connsiteY8" fmla="*/ 1664493 h 1890585"/>
              <a:gd name="connsiteX0" fmla="*/ 0 w 2395537"/>
              <a:gd name="connsiteY0" fmla="*/ 1664493 h 1890585"/>
              <a:gd name="connsiteX1" fmla="*/ 788987 w 2395537"/>
              <a:gd name="connsiteY1" fmla="*/ 1787525 h 1890585"/>
              <a:gd name="connsiteX2" fmla="*/ 1576387 w 2395537"/>
              <a:gd name="connsiteY2" fmla="*/ 1130300 h 1890585"/>
              <a:gd name="connsiteX3" fmla="*/ 1576387 w 2395537"/>
              <a:gd name="connsiteY3" fmla="*/ 1431925 h 1890585"/>
              <a:gd name="connsiteX4" fmla="*/ 2395537 w 2395537"/>
              <a:gd name="connsiteY4" fmla="*/ 707231 h 1890585"/>
              <a:gd name="connsiteX5" fmla="*/ 1570037 w 2395537"/>
              <a:gd name="connsiteY5" fmla="*/ 0 h 1890585"/>
              <a:gd name="connsiteX6" fmla="*/ 1570037 w 2395537"/>
              <a:gd name="connsiteY6" fmla="*/ 301625 h 1890585"/>
              <a:gd name="connsiteX7" fmla="*/ 533400 w 2395537"/>
              <a:gd name="connsiteY7" fmla="*/ 701675 h 1890585"/>
              <a:gd name="connsiteX8" fmla="*/ 0 w 2395537"/>
              <a:gd name="connsiteY8" fmla="*/ 1664493 h 1890585"/>
              <a:gd name="connsiteX0" fmla="*/ 0 w 2395537"/>
              <a:gd name="connsiteY0" fmla="*/ 1664493 h 1890585"/>
              <a:gd name="connsiteX1" fmla="*/ 788987 w 2395537"/>
              <a:gd name="connsiteY1" fmla="*/ 1787525 h 1890585"/>
              <a:gd name="connsiteX2" fmla="*/ 1576387 w 2395537"/>
              <a:gd name="connsiteY2" fmla="*/ 1130300 h 1890585"/>
              <a:gd name="connsiteX3" fmla="*/ 1576387 w 2395537"/>
              <a:gd name="connsiteY3" fmla="*/ 1431925 h 1890585"/>
              <a:gd name="connsiteX4" fmla="*/ 2395537 w 2395537"/>
              <a:gd name="connsiteY4" fmla="*/ 707231 h 1890585"/>
              <a:gd name="connsiteX5" fmla="*/ 1570037 w 2395537"/>
              <a:gd name="connsiteY5" fmla="*/ 0 h 1890585"/>
              <a:gd name="connsiteX6" fmla="*/ 1570037 w 2395537"/>
              <a:gd name="connsiteY6" fmla="*/ 301625 h 1890585"/>
              <a:gd name="connsiteX7" fmla="*/ 533400 w 2395537"/>
              <a:gd name="connsiteY7" fmla="*/ 701675 h 1890585"/>
              <a:gd name="connsiteX8" fmla="*/ 0 w 2395537"/>
              <a:gd name="connsiteY8" fmla="*/ 1664493 h 1890585"/>
              <a:gd name="connsiteX0" fmla="*/ 0 w 2395537"/>
              <a:gd name="connsiteY0" fmla="*/ 1664493 h 1898848"/>
              <a:gd name="connsiteX1" fmla="*/ 665956 w 2395537"/>
              <a:gd name="connsiteY1" fmla="*/ 1887538 h 1898848"/>
              <a:gd name="connsiteX2" fmla="*/ 788987 w 2395537"/>
              <a:gd name="connsiteY2" fmla="*/ 1787525 h 1898848"/>
              <a:gd name="connsiteX3" fmla="*/ 1576387 w 2395537"/>
              <a:gd name="connsiteY3" fmla="*/ 1130300 h 1898848"/>
              <a:gd name="connsiteX4" fmla="*/ 1576387 w 2395537"/>
              <a:gd name="connsiteY4" fmla="*/ 1431925 h 1898848"/>
              <a:gd name="connsiteX5" fmla="*/ 2395537 w 2395537"/>
              <a:gd name="connsiteY5" fmla="*/ 707231 h 1898848"/>
              <a:gd name="connsiteX6" fmla="*/ 1570037 w 2395537"/>
              <a:gd name="connsiteY6" fmla="*/ 0 h 1898848"/>
              <a:gd name="connsiteX7" fmla="*/ 1570037 w 2395537"/>
              <a:gd name="connsiteY7" fmla="*/ 301625 h 1898848"/>
              <a:gd name="connsiteX8" fmla="*/ 533400 w 2395537"/>
              <a:gd name="connsiteY8" fmla="*/ 701675 h 1898848"/>
              <a:gd name="connsiteX9" fmla="*/ 0 w 2395537"/>
              <a:gd name="connsiteY9" fmla="*/ 1664493 h 1898848"/>
              <a:gd name="connsiteX0" fmla="*/ 0 w 2395537"/>
              <a:gd name="connsiteY0" fmla="*/ 1664493 h 1787534"/>
              <a:gd name="connsiteX1" fmla="*/ 375444 w 2395537"/>
              <a:gd name="connsiteY1" fmla="*/ 1146970 h 1787534"/>
              <a:gd name="connsiteX2" fmla="*/ 788987 w 2395537"/>
              <a:gd name="connsiteY2" fmla="*/ 1787525 h 1787534"/>
              <a:gd name="connsiteX3" fmla="*/ 1576387 w 2395537"/>
              <a:gd name="connsiteY3" fmla="*/ 1130300 h 1787534"/>
              <a:gd name="connsiteX4" fmla="*/ 1576387 w 2395537"/>
              <a:gd name="connsiteY4" fmla="*/ 1431925 h 1787534"/>
              <a:gd name="connsiteX5" fmla="*/ 2395537 w 2395537"/>
              <a:gd name="connsiteY5" fmla="*/ 707231 h 1787534"/>
              <a:gd name="connsiteX6" fmla="*/ 1570037 w 2395537"/>
              <a:gd name="connsiteY6" fmla="*/ 0 h 1787534"/>
              <a:gd name="connsiteX7" fmla="*/ 1570037 w 2395537"/>
              <a:gd name="connsiteY7" fmla="*/ 301625 h 1787534"/>
              <a:gd name="connsiteX8" fmla="*/ 533400 w 2395537"/>
              <a:gd name="connsiteY8" fmla="*/ 701675 h 1787534"/>
              <a:gd name="connsiteX9" fmla="*/ 0 w 2395537"/>
              <a:gd name="connsiteY9" fmla="*/ 1664493 h 1787534"/>
              <a:gd name="connsiteX0" fmla="*/ 0 w 2395537"/>
              <a:gd name="connsiteY0" fmla="*/ 1664493 h 1808858"/>
              <a:gd name="connsiteX1" fmla="*/ 375444 w 2395537"/>
              <a:gd name="connsiteY1" fmla="*/ 1146970 h 1808858"/>
              <a:gd name="connsiteX2" fmla="*/ 788987 w 2395537"/>
              <a:gd name="connsiteY2" fmla="*/ 1787525 h 1808858"/>
              <a:gd name="connsiteX3" fmla="*/ 1576387 w 2395537"/>
              <a:gd name="connsiteY3" fmla="*/ 1130300 h 1808858"/>
              <a:gd name="connsiteX4" fmla="*/ 1576387 w 2395537"/>
              <a:gd name="connsiteY4" fmla="*/ 1431925 h 1808858"/>
              <a:gd name="connsiteX5" fmla="*/ 2395537 w 2395537"/>
              <a:gd name="connsiteY5" fmla="*/ 707231 h 1808858"/>
              <a:gd name="connsiteX6" fmla="*/ 1570037 w 2395537"/>
              <a:gd name="connsiteY6" fmla="*/ 0 h 1808858"/>
              <a:gd name="connsiteX7" fmla="*/ 1570037 w 2395537"/>
              <a:gd name="connsiteY7" fmla="*/ 301625 h 1808858"/>
              <a:gd name="connsiteX8" fmla="*/ 533400 w 2395537"/>
              <a:gd name="connsiteY8" fmla="*/ 701675 h 1808858"/>
              <a:gd name="connsiteX9" fmla="*/ 0 w 2395537"/>
              <a:gd name="connsiteY9" fmla="*/ 1664493 h 1808858"/>
              <a:gd name="connsiteX0" fmla="*/ 0 w 2395537"/>
              <a:gd name="connsiteY0" fmla="*/ 1664493 h 1698249"/>
              <a:gd name="connsiteX1" fmla="*/ 375444 w 2395537"/>
              <a:gd name="connsiteY1" fmla="*/ 1146970 h 1698249"/>
              <a:gd name="connsiteX2" fmla="*/ 827087 w 2395537"/>
              <a:gd name="connsiteY2" fmla="*/ 1647031 h 1698249"/>
              <a:gd name="connsiteX3" fmla="*/ 1576387 w 2395537"/>
              <a:gd name="connsiteY3" fmla="*/ 1130300 h 1698249"/>
              <a:gd name="connsiteX4" fmla="*/ 1576387 w 2395537"/>
              <a:gd name="connsiteY4" fmla="*/ 1431925 h 1698249"/>
              <a:gd name="connsiteX5" fmla="*/ 2395537 w 2395537"/>
              <a:gd name="connsiteY5" fmla="*/ 707231 h 1698249"/>
              <a:gd name="connsiteX6" fmla="*/ 1570037 w 2395537"/>
              <a:gd name="connsiteY6" fmla="*/ 0 h 1698249"/>
              <a:gd name="connsiteX7" fmla="*/ 1570037 w 2395537"/>
              <a:gd name="connsiteY7" fmla="*/ 301625 h 1698249"/>
              <a:gd name="connsiteX8" fmla="*/ 533400 w 2395537"/>
              <a:gd name="connsiteY8" fmla="*/ 701675 h 1698249"/>
              <a:gd name="connsiteX9" fmla="*/ 0 w 2395537"/>
              <a:gd name="connsiteY9" fmla="*/ 1664493 h 1698249"/>
              <a:gd name="connsiteX0" fmla="*/ 0 w 2395537"/>
              <a:gd name="connsiteY0" fmla="*/ 1664493 h 1698249"/>
              <a:gd name="connsiteX1" fmla="*/ 375444 w 2395537"/>
              <a:gd name="connsiteY1" fmla="*/ 1146970 h 1698249"/>
              <a:gd name="connsiteX2" fmla="*/ 827087 w 2395537"/>
              <a:gd name="connsiteY2" fmla="*/ 1647031 h 1698249"/>
              <a:gd name="connsiteX3" fmla="*/ 1118393 w 2395537"/>
              <a:gd name="connsiteY3" fmla="*/ 1382713 h 1698249"/>
              <a:gd name="connsiteX4" fmla="*/ 1576387 w 2395537"/>
              <a:gd name="connsiteY4" fmla="*/ 1130300 h 1698249"/>
              <a:gd name="connsiteX5" fmla="*/ 1576387 w 2395537"/>
              <a:gd name="connsiteY5" fmla="*/ 1431925 h 1698249"/>
              <a:gd name="connsiteX6" fmla="*/ 2395537 w 2395537"/>
              <a:gd name="connsiteY6" fmla="*/ 707231 h 1698249"/>
              <a:gd name="connsiteX7" fmla="*/ 1570037 w 2395537"/>
              <a:gd name="connsiteY7" fmla="*/ 0 h 1698249"/>
              <a:gd name="connsiteX8" fmla="*/ 1570037 w 2395537"/>
              <a:gd name="connsiteY8" fmla="*/ 301625 h 1698249"/>
              <a:gd name="connsiteX9" fmla="*/ 533400 w 2395537"/>
              <a:gd name="connsiteY9" fmla="*/ 701675 h 1698249"/>
              <a:gd name="connsiteX10" fmla="*/ 0 w 2395537"/>
              <a:gd name="connsiteY10" fmla="*/ 1664493 h 1698249"/>
              <a:gd name="connsiteX0" fmla="*/ 0 w 2395537"/>
              <a:gd name="connsiteY0" fmla="*/ 1664493 h 1698249"/>
              <a:gd name="connsiteX1" fmla="*/ 375444 w 2395537"/>
              <a:gd name="connsiteY1" fmla="*/ 1146970 h 1698249"/>
              <a:gd name="connsiteX2" fmla="*/ 827087 w 2395537"/>
              <a:gd name="connsiteY2" fmla="*/ 1647031 h 1698249"/>
              <a:gd name="connsiteX3" fmla="*/ 1089818 w 2395537"/>
              <a:gd name="connsiteY3" fmla="*/ 1301750 h 1698249"/>
              <a:gd name="connsiteX4" fmla="*/ 1576387 w 2395537"/>
              <a:gd name="connsiteY4" fmla="*/ 1130300 h 1698249"/>
              <a:gd name="connsiteX5" fmla="*/ 1576387 w 2395537"/>
              <a:gd name="connsiteY5" fmla="*/ 1431925 h 1698249"/>
              <a:gd name="connsiteX6" fmla="*/ 2395537 w 2395537"/>
              <a:gd name="connsiteY6" fmla="*/ 707231 h 1698249"/>
              <a:gd name="connsiteX7" fmla="*/ 1570037 w 2395537"/>
              <a:gd name="connsiteY7" fmla="*/ 0 h 1698249"/>
              <a:gd name="connsiteX8" fmla="*/ 1570037 w 2395537"/>
              <a:gd name="connsiteY8" fmla="*/ 301625 h 1698249"/>
              <a:gd name="connsiteX9" fmla="*/ 533400 w 2395537"/>
              <a:gd name="connsiteY9" fmla="*/ 701675 h 1698249"/>
              <a:gd name="connsiteX10" fmla="*/ 0 w 2395537"/>
              <a:gd name="connsiteY10" fmla="*/ 1664493 h 1698249"/>
              <a:gd name="connsiteX0" fmla="*/ 0 w 2395537"/>
              <a:gd name="connsiteY0" fmla="*/ 1664493 h 1698249"/>
              <a:gd name="connsiteX1" fmla="*/ 375444 w 2395537"/>
              <a:gd name="connsiteY1" fmla="*/ 1146970 h 1698249"/>
              <a:gd name="connsiteX2" fmla="*/ 827087 w 2395537"/>
              <a:gd name="connsiteY2" fmla="*/ 1647031 h 1698249"/>
              <a:gd name="connsiteX3" fmla="*/ 1089818 w 2395537"/>
              <a:gd name="connsiteY3" fmla="*/ 1301750 h 1698249"/>
              <a:gd name="connsiteX4" fmla="*/ 1576387 w 2395537"/>
              <a:gd name="connsiteY4" fmla="*/ 1130300 h 1698249"/>
              <a:gd name="connsiteX5" fmla="*/ 1576387 w 2395537"/>
              <a:gd name="connsiteY5" fmla="*/ 1431925 h 1698249"/>
              <a:gd name="connsiteX6" fmla="*/ 2395537 w 2395537"/>
              <a:gd name="connsiteY6" fmla="*/ 707231 h 1698249"/>
              <a:gd name="connsiteX7" fmla="*/ 1570037 w 2395537"/>
              <a:gd name="connsiteY7" fmla="*/ 0 h 1698249"/>
              <a:gd name="connsiteX8" fmla="*/ 1570037 w 2395537"/>
              <a:gd name="connsiteY8" fmla="*/ 301625 h 1698249"/>
              <a:gd name="connsiteX9" fmla="*/ 533400 w 2395537"/>
              <a:gd name="connsiteY9" fmla="*/ 701675 h 1698249"/>
              <a:gd name="connsiteX10" fmla="*/ 0 w 2395537"/>
              <a:gd name="connsiteY10" fmla="*/ 1664493 h 1698249"/>
              <a:gd name="connsiteX0" fmla="*/ 0 w 2395537"/>
              <a:gd name="connsiteY0" fmla="*/ 1664493 h 1698249"/>
              <a:gd name="connsiteX1" fmla="*/ 375444 w 2395537"/>
              <a:gd name="connsiteY1" fmla="*/ 1146970 h 1698249"/>
              <a:gd name="connsiteX2" fmla="*/ 711200 w 2395537"/>
              <a:gd name="connsiteY2" fmla="*/ 1566069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700812"/>
              <a:gd name="connsiteX1" fmla="*/ 375444 w 2395537"/>
              <a:gd name="connsiteY1" fmla="*/ 1146970 h 1700812"/>
              <a:gd name="connsiteX2" fmla="*/ 644525 w 2395537"/>
              <a:gd name="connsiteY2" fmla="*/ 1447006 h 1700812"/>
              <a:gd name="connsiteX3" fmla="*/ 827087 w 2395537"/>
              <a:gd name="connsiteY3" fmla="*/ 1647031 h 1700812"/>
              <a:gd name="connsiteX4" fmla="*/ 1089818 w 2395537"/>
              <a:gd name="connsiteY4" fmla="*/ 1301750 h 1700812"/>
              <a:gd name="connsiteX5" fmla="*/ 1576387 w 2395537"/>
              <a:gd name="connsiteY5" fmla="*/ 1130300 h 1700812"/>
              <a:gd name="connsiteX6" fmla="*/ 1576387 w 2395537"/>
              <a:gd name="connsiteY6" fmla="*/ 1431925 h 1700812"/>
              <a:gd name="connsiteX7" fmla="*/ 2395537 w 2395537"/>
              <a:gd name="connsiteY7" fmla="*/ 707231 h 1700812"/>
              <a:gd name="connsiteX8" fmla="*/ 1570037 w 2395537"/>
              <a:gd name="connsiteY8" fmla="*/ 0 h 1700812"/>
              <a:gd name="connsiteX9" fmla="*/ 1570037 w 2395537"/>
              <a:gd name="connsiteY9" fmla="*/ 301625 h 1700812"/>
              <a:gd name="connsiteX10" fmla="*/ 533400 w 2395537"/>
              <a:gd name="connsiteY10" fmla="*/ 701675 h 1700812"/>
              <a:gd name="connsiteX11" fmla="*/ 0 w 2395537"/>
              <a:gd name="connsiteY11" fmla="*/ 1664493 h 1700812"/>
              <a:gd name="connsiteX0" fmla="*/ 42777 w 2438314"/>
              <a:gd name="connsiteY0" fmla="*/ 1664493 h 1700812"/>
              <a:gd name="connsiteX1" fmla="*/ 418221 w 2438314"/>
              <a:gd name="connsiteY1" fmla="*/ 1146970 h 1700812"/>
              <a:gd name="connsiteX2" fmla="*/ 687302 w 2438314"/>
              <a:gd name="connsiteY2" fmla="*/ 1447006 h 1700812"/>
              <a:gd name="connsiteX3" fmla="*/ 869864 w 2438314"/>
              <a:gd name="connsiteY3" fmla="*/ 1647031 h 1700812"/>
              <a:gd name="connsiteX4" fmla="*/ 1132595 w 2438314"/>
              <a:gd name="connsiteY4" fmla="*/ 1301750 h 1700812"/>
              <a:gd name="connsiteX5" fmla="*/ 1619164 w 2438314"/>
              <a:gd name="connsiteY5" fmla="*/ 1130300 h 1700812"/>
              <a:gd name="connsiteX6" fmla="*/ 1619164 w 2438314"/>
              <a:gd name="connsiteY6" fmla="*/ 1431925 h 1700812"/>
              <a:gd name="connsiteX7" fmla="*/ 2438314 w 2438314"/>
              <a:gd name="connsiteY7" fmla="*/ 707231 h 1700812"/>
              <a:gd name="connsiteX8" fmla="*/ 1612814 w 2438314"/>
              <a:gd name="connsiteY8" fmla="*/ 0 h 1700812"/>
              <a:gd name="connsiteX9" fmla="*/ 1612814 w 2438314"/>
              <a:gd name="connsiteY9" fmla="*/ 301625 h 1700812"/>
              <a:gd name="connsiteX10" fmla="*/ 576177 w 2438314"/>
              <a:gd name="connsiteY10" fmla="*/ 701675 h 1700812"/>
              <a:gd name="connsiteX11" fmla="*/ 68178 w 2438314"/>
              <a:gd name="connsiteY11" fmla="*/ 1539874 h 1700812"/>
              <a:gd name="connsiteX12" fmla="*/ 42777 w 2438314"/>
              <a:gd name="connsiteY12" fmla="*/ 1664493 h 1700812"/>
              <a:gd name="connsiteX0" fmla="*/ 179229 w 2393791"/>
              <a:gd name="connsiteY0" fmla="*/ 1357311 h 1647287"/>
              <a:gd name="connsiteX1" fmla="*/ 373698 w 2393791"/>
              <a:gd name="connsiteY1" fmla="*/ 1146970 h 1647287"/>
              <a:gd name="connsiteX2" fmla="*/ 642779 w 2393791"/>
              <a:gd name="connsiteY2" fmla="*/ 1447006 h 1647287"/>
              <a:gd name="connsiteX3" fmla="*/ 825341 w 2393791"/>
              <a:gd name="connsiteY3" fmla="*/ 1647031 h 1647287"/>
              <a:gd name="connsiteX4" fmla="*/ 1088072 w 2393791"/>
              <a:gd name="connsiteY4" fmla="*/ 1301750 h 1647287"/>
              <a:gd name="connsiteX5" fmla="*/ 1574641 w 2393791"/>
              <a:gd name="connsiteY5" fmla="*/ 1130300 h 1647287"/>
              <a:gd name="connsiteX6" fmla="*/ 1574641 w 2393791"/>
              <a:gd name="connsiteY6" fmla="*/ 1431925 h 1647287"/>
              <a:gd name="connsiteX7" fmla="*/ 2393791 w 2393791"/>
              <a:gd name="connsiteY7" fmla="*/ 707231 h 1647287"/>
              <a:gd name="connsiteX8" fmla="*/ 1568291 w 2393791"/>
              <a:gd name="connsiteY8" fmla="*/ 0 h 1647287"/>
              <a:gd name="connsiteX9" fmla="*/ 1568291 w 2393791"/>
              <a:gd name="connsiteY9" fmla="*/ 301625 h 1647287"/>
              <a:gd name="connsiteX10" fmla="*/ 531654 w 2393791"/>
              <a:gd name="connsiteY10" fmla="*/ 701675 h 1647287"/>
              <a:gd name="connsiteX11" fmla="*/ 23655 w 2393791"/>
              <a:gd name="connsiteY11" fmla="*/ 1539874 h 1647287"/>
              <a:gd name="connsiteX12" fmla="*/ 179229 w 2393791"/>
              <a:gd name="connsiteY12" fmla="*/ 1357311 h 1647287"/>
              <a:gd name="connsiteX0" fmla="*/ 155574 w 2370136"/>
              <a:gd name="connsiteY0" fmla="*/ 1357311 h 1647287"/>
              <a:gd name="connsiteX1" fmla="*/ 350043 w 2370136"/>
              <a:gd name="connsiteY1" fmla="*/ 1146970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50043 w 2370136"/>
              <a:gd name="connsiteY1" fmla="*/ 1146970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50043 w 2370136"/>
              <a:gd name="connsiteY1" fmla="*/ 1146970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47662 w 2370136"/>
              <a:gd name="connsiteY1" fmla="*/ 1139826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47662 w 2370136"/>
              <a:gd name="connsiteY1" fmla="*/ 1139826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47662 w 2370136"/>
              <a:gd name="connsiteY1" fmla="*/ 1139826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47662 w 2370136"/>
              <a:gd name="connsiteY1" fmla="*/ 1139826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47662 w 2370136"/>
              <a:gd name="connsiteY1" fmla="*/ 1139826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169"/>
              <a:gd name="connsiteX1" fmla="*/ 347662 w 2370136"/>
              <a:gd name="connsiteY1" fmla="*/ 1139826 h 1647169"/>
              <a:gd name="connsiteX2" fmla="*/ 619124 w 2370136"/>
              <a:gd name="connsiteY2" fmla="*/ 1447006 h 1647169"/>
              <a:gd name="connsiteX3" fmla="*/ 801686 w 2370136"/>
              <a:gd name="connsiteY3" fmla="*/ 1647031 h 1647169"/>
              <a:gd name="connsiteX4" fmla="*/ 1064417 w 2370136"/>
              <a:gd name="connsiteY4" fmla="*/ 1301750 h 1647169"/>
              <a:gd name="connsiteX5" fmla="*/ 1550986 w 2370136"/>
              <a:gd name="connsiteY5" fmla="*/ 1130300 h 1647169"/>
              <a:gd name="connsiteX6" fmla="*/ 1550986 w 2370136"/>
              <a:gd name="connsiteY6" fmla="*/ 1431925 h 1647169"/>
              <a:gd name="connsiteX7" fmla="*/ 2370136 w 2370136"/>
              <a:gd name="connsiteY7" fmla="*/ 707231 h 1647169"/>
              <a:gd name="connsiteX8" fmla="*/ 1544636 w 2370136"/>
              <a:gd name="connsiteY8" fmla="*/ 0 h 1647169"/>
              <a:gd name="connsiteX9" fmla="*/ 1544636 w 2370136"/>
              <a:gd name="connsiteY9" fmla="*/ 301625 h 1647169"/>
              <a:gd name="connsiteX10" fmla="*/ 507999 w 2370136"/>
              <a:gd name="connsiteY10" fmla="*/ 701675 h 1647169"/>
              <a:gd name="connsiteX11" fmla="*/ 0 w 2370136"/>
              <a:gd name="connsiteY11" fmla="*/ 1539874 h 1647169"/>
              <a:gd name="connsiteX12" fmla="*/ 155574 w 2370136"/>
              <a:gd name="connsiteY12" fmla="*/ 1357311 h 1647169"/>
              <a:gd name="connsiteX0" fmla="*/ 155574 w 2370136"/>
              <a:gd name="connsiteY0" fmla="*/ 1357311 h 1647151"/>
              <a:gd name="connsiteX1" fmla="*/ 347662 w 2370136"/>
              <a:gd name="connsiteY1" fmla="*/ 1139826 h 1647151"/>
              <a:gd name="connsiteX2" fmla="*/ 619124 w 2370136"/>
              <a:gd name="connsiteY2" fmla="*/ 1447006 h 1647151"/>
              <a:gd name="connsiteX3" fmla="*/ 801686 w 2370136"/>
              <a:gd name="connsiteY3" fmla="*/ 1647031 h 1647151"/>
              <a:gd name="connsiteX4" fmla="*/ 1064417 w 2370136"/>
              <a:gd name="connsiteY4" fmla="*/ 1301750 h 1647151"/>
              <a:gd name="connsiteX5" fmla="*/ 1550986 w 2370136"/>
              <a:gd name="connsiteY5" fmla="*/ 1130300 h 1647151"/>
              <a:gd name="connsiteX6" fmla="*/ 1550986 w 2370136"/>
              <a:gd name="connsiteY6" fmla="*/ 1431925 h 1647151"/>
              <a:gd name="connsiteX7" fmla="*/ 2370136 w 2370136"/>
              <a:gd name="connsiteY7" fmla="*/ 707231 h 1647151"/>
              <a:gd name="connsiteX8" fmla="*/ 1544636 w 2370136"/>
              <a:gd name="connsiteY8" fmla="*/ 0 h 1647151"/>
              <a:gd name="connsiteX9" fmla="*/ 1544636 w 2370136"/>
              <a:gd name="connsiteY9" fmla="*/ 301625 h 1647151"/>
              <a:gd name="connsiteX10" fmla="*/ 507999 w 2370136"/>
              <a:gd name="connsiteY10" fmla="*/ 701675 h 1647151"/>
              <a:gd name="connsiteX11" fmla="*/ 0 w 2370136"/>
              <a:gd name="connsiteY11" fmla="*/ 1539874 h 1647151"/>
              <a:gd name="connsiteX12" fmla="*/ 155574 w 2370136"/>
              <a:gd name="connsiteY12" fmla="*/ 1357311 h 16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136" h="1647151">
                <a:moveTo>
                  <a:pt x="155574" y="1357311"/>
                </a:moveTo>
                <a:cubicBezTo>
                  <a:pt x="246723" y="1264443"/>
                  <a:pt x="230451" y="1271722"/>
                  <a:pt x="347662" y="1139826"/>
                </a:cubicBezTo>
                <a:cubicBezTo>
                  <a:pt x="423332" y="1221053"/>
                  <a:pt x="543850" y="1363662"/>
                  <a:pt x="619124" y="1447006"/>
                </a:cubicBezTo>
                <a:cubicBezTo>
                  <a:pt x="694398" y="1530350"/>
                  <a:pt x="753841" y="1601590"/>
                  <a:pt x="801686" y="1647031"/>
                </a:cubicBezTo>
                <a:cubicBezTo>
                  <a:pt x="807939" y="1652970"/>
                  <a:pt x="880003" y="1437878"/>
                  <a:pt x="1064417" y="1301750"/>
                </a:cubicBezTo>
                <a:cubicBezTo>
                  <a:pt x="1189300" y="1210866"/>
                  <a:pt x="1327016" y="1134004"/>
                  <a:pt x="1550986" y="1130300"/>
                </a:cubicBezTo>
                <a:lnTo>
                  <a:pt x="1550986" y="1431925"/>
                </a:lnTo>
                <a:lnTo>
                  <a:pt x="2370136" y="707231"/>
                </a:lnTo>
                <a:lnTo>
                  <a:pt x="1544636" y="0"/>
                </a:lnTo>
                <a:lnTo>
                  <a:pt x="1544636" y="301625"/>
                </a:lnTo>
                <a:cubicBezTo>
                  <a:pt x="1210203" y="321469"/>
                  <a:pt x="884501" y="386556"/>
                  <a:pt x="507999" y="701675"/>
                </a:cubicBezTo>
                <a:cubicBezTo>
                  <a:pt x="219604" y="941387"/>
                  <a:pt x="57944" y="1324635"/>
                  <a:pt x="0" y="1539874"/>
                </a:cubicBezTo>
                <a:cubicBezTo>
                  <a:pt x="70644" y="1466981"/>
                  <a:pt x="97233" y="1422795"/>
                  <a:pt x="155574" y="1357311"/>
                </a:cubicBezTo>
                <a:close/>
              </a:path>
            </a:pathLst>
          </a:custGeom>
          <a:solidFill>
            <a:schemeClr val="tx2"/>
          </a:solidFill>
          <a:ln w="31750" cap="flat" cmpd="sng" algn="ctr">
            <a:solidFill>
              <a:schemeClr val="bg1"/>
            </a:solidFill>
            <a:prstDash val="solid"/>
          </a:ln>
          <a:effectLst/>
        </p:spPr>
        <p:txBody>
          <a:bodyPr rtlCol="0" anchor="ctr"/>
          <a:lstStyle/>
          <a:p>
            <a:pPr algn="ctr" defTabSz="685800">
              <a:defRPr/>
            </a:pPr>
            <a:endParaRPr lang="en-US" sz="1350" kern="0" dirty="0">
              <a:solidFill>
                <a:sysClr val="windowText" lastClr="000000"/>
              </a:solidFill>
              <a:latin typeface="Arial" pitchFamily="34" charset="0"/>
            </a:endParaRPr>
          </a:p>
        </p:txBody>
      </p:sp>
      <p:sp>
        <p:nvSpPr>
          <p:cNvPr id="2" name="TextBox 1">
            <a:extLst>
              <a:ext uri="{FF2B5EF4-FFF2-40B4-BE49-F238E27FC236}">
                <a16:creationId xmlns:a16="http://schemas.microsoft.com/office/drawing/2014/main" id="{B0C58789-3162-4361-B84D-5E869FAE4556}"/>
              </a:ext>
            </a:extLst>
          </p:cNvPr>
          <p:cNvSpPr txBox="1"/>
          <p:nvPr/>
        </p:nvSpPr>
        <p:spPr>
          <a:xfrm>
            <a:off x="7355026" y="2018103"/>
            <a:ext cx="2027488" cy="923330"/>
          </a:xfrm>
          <a:prstGeom prst="rect">
            <a:avLst/>
          </a:prstGeom>
          <a:noFill/>
        </p:spPr>
        <p:txBody>
          <a:bodyPr wrap="square" rtlCol="0">
            <a:spAutoFit/>
          </a:bodyPr>
          <a:lstStyle/>
          <a:p>
            <a:r>
              <a:rPr lang="en-US" b="1" dirty="0"/>
              <a:t>Gather Data </a:t>
            </a:r>
            <a:br>
              <a:rPr lang="en-US" b="1" dirty="0"/>
            </a:br>
            <a:r>
              <a:rPr lang="en-US" b="1" dirty="0"/>
              <a:t>and Identify Opportunity Gaps</a:t>
            </a:r>
          </a:p>
        </p:txBody>
      </p:sp>
      <p:sp>
        <p:nvSpPr>
          <p:cNvPr id="16" name="TextBox 15">
            <a:extLst>
              <a:ext uri="{FF2B5EF4-FFF2-40B4-BE49-F238E27FC236}">
                <a16:creationId xmlns:a16="http://schemas.microsoft.com/office/drawing/2014/main" id="{9494151B-E706-46EA-9388-ED457DEFDB57}"/>
              </a:ext>
            </a:extLst>
          </p:cNvPr>
          <p:cNvSpPr txBox="1"/>
          <p:nvPr/>
        </p:nvSpPr>
        <p:spPr>
          <a:xfrm>
            <a:off x="7236454" y="4457698"/>
            <a:ext cx="1543047" cy="646331"/>
          </a:xfrm>
          <a:prstGeom prst="rect">
            <a:avLst/>
          </a:prstGeom>
          <a:noFill/>
        </p:spPr>
        <p:txBody>
          <a:bodyPr wrap="square" rtlCol="0">
            <a:spAutoFit/>
          </a:bodyPr>
          <a:lstStyle/>
          <a:p>
            <a:r>
              <a:rPr lang="en-US" b="1" dirty="0"/>
              <a:t>Examine Root Causes</a:t>
            </a:r>
          </a:p>
        </p:txBody>
      </p:sp>
      <p:sp>
        <p:nvSpPr>
          <p:cNvPr id="17" name="TextBox 16">
            <a:extLst>
              <a:ext uri="{FF2B5EF4-FFF2-40B4-BE49-F238E27FC236}">
                <a16:creationId xmlns:a16="http://schemas.microsoft.com/office/drawing/2014/main" id="{7DC308FF-7A5D-41AA-BB74-FCB69DF2F7FD}"/>
              </a:ext>
            </a:extLst>
          </p:cNvPr>
          <p:cNvSpPr txBox="1"/>
          <p:nvPr/>
        </p:nvSpPr>
        <p:spPr>
          <a:xfrm>
            <a:off x="3348062" y="4418621"/>
            <a:ext cx="1543049" cy="646331"/>
          </a:xfrm>
          <a:prstGeom prst="rect">
            <a:avLst/>
          </a:prstGeom>
          <a:noFill/>
        </p:spPr>
        <p:txBody>
          <a:bodyPr wrap="square" rtlCol="0">
            <a:spAutoFit/>
          </a:bodyPr>
          <a:lstStyle/>
          <a:p>
            <a:r>
              <a:rPr lang="en-US" b="1"/>
              <a:t>Select Strategies</a:t>
            </a:r>
            <a:endParaRPr lang="en-US" b="1" dirty="0"/>
          </a:p>
        </p:txBody>
      </p:sp>
      <p:sp>
        <p:nvSpPr>
          <p:cNvPr id="18" name="TextBox 17">
            <a:extLst>
              <a:ext uri="{FF2B5EF4-FFF2-40B4-BE49-F238E27FC236}">
                <a16:creationId xmlns:a16="http://schemas.microsoft.com/office/drawing/2014/main" id="{82D67327-084E-43D1-97BE-37037AF0E12B}"/>
              </a:ext>
            </a:extLst>
          </p:cNvPr>
          <p:cNvSpPr txBox="1"/>
          <p:nvPr/>
        </p:nvSpPr>
        <p:spPr>
          <a:xfrm>
            <a:off x="2916784" y="1959030"/>
            <a:ext cx="1880114" cy="923330"/>
          </a:xfrm>
          <a:prstGeom prst="rect">
            <a:avLst/>
          </a:prstGeom>
          <a:noFill/>
        </p:spPr>
        <p:txBody>
          <a:bodyPr wrap="square" rtlCol="0">
            <a:spAutoFit/>
          </a:bodyPr>
          <a:lstStyle/>
          <a:p>
            <a:r>
              <a:rPr lang="en-US" b="1" dirty="0"/>
              <a:t>Develop and Implement an Action Plan</a:t>
            </a:r>
          </a:p>
        </p:txBody>
      </p:sp>
      <p:pic>
        <p:nvPicPr>
          <p:cNvPr id="4" name="Graphic 3" descr="Bar chart">
            <a:extLst>
              <a:ext uri="{FF2B5EF4-FFF2-40B4-BE49-F238E27FC236}">
                <a16:creationId xmlns:a16="http://schemas.microsoft.com/office/drawing/2014/main" id="{069422EC-EE45-480D-8198-7C56A821DF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25803" y="2727726"/>
            <a:ext cx="685800" cy="685800"/>
          </a:xfrm>
          <a:prstGeom prst="rect">
            <a:avLst/>
          </a:prstGeom>
        </p:spPr>
      </p:pic>
      <p:pic>
        <p:nvPicPr>
          <p:cNvPr id="7" name="Graphic 6" descr="Playbook">
            <a:extLst>
              <a:ext uri="{FF2B5EF4-FFF2-40B4-BE49-F238E27FC236}">
                <a16:creationId xmlns:a16="http://schemas.microsoft.com/office/drawing/2014/main" id="{213127F0-18A7-47D7-A5FD-FE0DE700F3F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23904" y="2195956"/>
            <a:ext cx="685800" cy="685800"/>
          </a:xfrm>
          <a:prstGeom prst="rect">
            <a:avLst/>
          </a:prstGeom>
        </p:spPr>
      </p:pic>
      <p:pic>
        <p:nvPicPr>
          <p:cNvPr id="5" name="Graphic 4">
            <a:extLst>
              <a:ext uri="{FF2B5EF4-FFF2-40B4-BE49-F238E27FC236}">
                <a16:creationId xmlns:a16="http://schemas.microsoft.com/office/drawing/2014/main" id="{1BF58607-4CD1-4657-8BF2-9F853CC383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04146" y="4344862"/>
            <a:ext cx="754380" cy="754380"/>
          </a:xfrm>
          <a:prstGeom prst="rect">
            <a:avLst/>
          </a:prstGeom>
        </p:spPr>
      </p:pic>
      <p:pic>
        <p:nvPicPr>
          <p:cNvPr id="12" name="Graphic 11">
            <a:extLst>
              <a:ext uri="{FF2B5EF4-FFF2-40B4-BE49-F238E27FC236}">
                <a16:creationId xmlns:a16="http://schemas.microsoft.com/office/drawing/2014/main" id="{86859551-F420-4EB1-8E77-2E2B2EF4E29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78368" y="3816299"/>
            <a:ext cx="685800" cy="685800"/>
          </a:xfrm>
          <a:prstGeom prst="rect">
            <a:avLst/>
          </a:prstGeom>
        </p:spPr>
      </p:pic>
      <p:sp>
        <p:nvSpPr>
          <p:cNvPr id="19" name="TextBox 18">
            <a:extLst>
              <a:ext uri="{FF2B5EF4-FFF2-40B4-BE49-F238E27FC236}">
                <a16:creationId xmlns:a16="http://schemas.microsoft.com/office/drawing/2014/main" id="{4BD9149F-6452-4E48-B33E-90B3A7A074F8}"/>
              </a:ext>
            </a:extLst>
          </p:cNvPr>
          <p:cNvSpPr txBox="1"/>
          <p:nvPr/>
        </p:nvSpPr>
        <p:spPr>
          <a:xfrm>
            <a:off x="239477" y="5766366"/>
            <a:ext cx="3882818" cy="307777"/>
          </a:xfrm>
          <a:prstGeom prst="rect">
            <a:avLst/>
          </a:prstGeom>
          <a:noFill/>
        </p:spPr>
        <p:txBody>
          <a:bodyPr wrap="square">
            <a:spAutoFit/>
          </a:bodyPr>
          <a:lstStyle/>
          <a:p>
            <a:r>
              <a:rPr lang="en-US" sz="1400" dirty="0">
                <a:hlinkClick r:id="rId12"/>
              </a:rPr>
              <a:t>Sarah.Heath@cccs.edu</a:t>
            </a:r>
            <a:r>
              <a:rPr lang="en-US" sz="1400" dirty="0"/>
              <a:t> </a:t>
            </a:r>
          </a:p>
        </p:txBody>
      </p:sp>
      <p:sp>
        <p:nvSpPr>
          <p:cNvPr id="3" name="Right Arrow 2"/>
          <p:cNvSpPr/>
          <p:nvPr/>
        </p:nvSpPr>
        <p:spPr>
          <a:xfrm rot="10800000">
            <a:off x="8962611" y="2031677"/>
            <a:ext cx="2382253" cy="16964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2">
            <a:extLst>
              <a:ext uri="{FF2B5EF4-FFF2-40B4-BE49-F238E27FC236}">
                <a16:creationId xmlns:a16="http://schemas.microsoft.com/office/drawing/2014/main" id="{F3B00CFE-ED69-5F78-1269-B7014E235691}"/>
              </a:ext>
            </a:extLst>
          </p:cNvPr>
          <p:cNvSpPr/>
          <p:nvPr/>
        </p:nvSpPr>
        <p:spPr>
          <a:xfrm rot="10800000">
            <a:off x="8936959" y="4063144"/>
            <a:ext cx="2382253" cy="16964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1972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P spid="28" grpId="0" animBg="1"/>
      <p:bldP spid="31" grpId="0" animBg="1"/>
      <p:bldP spid="32" grpId="0" animBg="1"/>
      <p:bldP spid="2"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8C160B-6324-4454-9B3F-EC61D784243B}"/>
              </a:ext>
            </a:extLst>
          </p:cNvPr>
          <p:cNvSpPr>
            <a:spLocks noGrp="1"/>
          </p:cNvSpPr>
          <p:nvPr>
            <p:ph type="sldNum" sz="quarter" idx="12"/>
          </p:nvPr>
        </p:nvSpPr>
        <p:spPr/>
        <p:txBody>
          <a:bodyPr/>
          <a:lstStyle/>
          <a:p>
            <a:fld id="{832C07CC-48B0-4E10-B8D7-6CD54437AFC6}" type="slidenum">
              <a:rPr lang="en-US" smtClean="0"/>
              <a:pPr/>
              <a:t>5</a:t>
            </a:fld>
            <a:endParaRPr lang="en-US" dirty="0"/>
          </a:p>
        </p:txBody>
      </p:sp>
      <p:sp>
        <p:nvSpPr>
          <p:cNvPr id="2" name="Title 1">
            <a:extLst>
              <a:ext uri="{FF2B5EF4-FFF2-40B4-BE49-F238E27FC236}">
                <a16:creationId xmlns:a16="http://schemas.microsoft.com/office/drawing/2014/main" id="{CF140146-58C3-4F8E-B039-E625695F3327}"/>
              </a:ext>
            </a:extLst>
          </p:cNvPr>
          <p:cNvSpPr>
            <a:spLocks noGrp="1"/>
          </p:cNvSpPr>
          <p:nvPr>
            <p:ph type="title"/>
          </p:nvPr>
        </p:nvSpPr>
        <p:spPr/>
        <p:txBody>
          <a:bodyPr/>
          <a:lstStyle/>
          <a:p>
            <a:r>
              <a:rPr lang="en-US" dirty="0"/>
              <a:t>Opportunity Gap: What Is It?</a:t>
            </a:r>
          </a:p>
        </p:txBody>
      </p:sp>
      <p:sp>
        <p:nvSpPr>
          <p:cNvPr id="7" name="TextBox 6">
            <a:extLst>
              <a:ext uri="{FF2B5EF4-FFF2-40B4-BE49-F238E27FC236}">
                <a16:creationId xmlns:a16="http://schemas.microsoft.com/office/drawing/2014/main" id="{4938FDFA-7936-8A2A-27FB-5B448D7C15DB}"/>
              </a:ext>
            </a:extLst>
          </p:cNvPr>
          <p:cNvSpPr txBox="1"/>
          <p:nvPr/>
        </p:nvSpPr>
        <p:spPr>
          <a:xfrm>
            <a:off x="521970" y="1531620"/>
            <a:ext cx="11148060" cy="2318583"/>
          </a:xfrm>
          <a:prstGeom prst="rect">
            <a:avLst/>
          </a:prstGeom>
          <a:noFill/>
        </p:spPr>
        <p:txBody>
          <a:bodyPr wrap="square" rtlCol="0">
            <a:spAutoFit/>
          </a:bodyPr>
          <a:lstStyle/>
          <a:p>
            <a:pPr marL="0" indent="0">
              <a:lnSpc>
                <a:spcPts val="3500"/>
              </a:lnSpc>
              <a:buNone/>
            </a:pPr>
            <a:r>
              <a:rPr lang="en-US" sz="2800" dirty="0"/>
              <a:t>An observable disparity in access and/or outcomes for a specific subgroup or special population that results from systemic inequities, implicit biases, stereotypes and outright discrimination based on group identities</a:t>
            </a:r>
          </a:p>
          <a:p>
            <a:endParaRPr lang="en-US" sz="2800" dirty="0"/>
          </a:p>
        </p:txBody>
      </p:sp>
    </p:spTree>
    <p:extLst>
      <p:ext uri="{BB962C8B-B14F-4D97-AF65-F5344CB8AC3E}">
        <p14:creationId xmlns:p14="http://schemas.microsoft.com/office/powerpoint/2010/main" val="889439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ACDC9B-D363-417E-8ECD-96188171118F}"/>
              </a:ext>
            </a:extLst>
          </p:cNvPr>
          <p:cNvSpPr>
            <a:spLocks noGrp="1"/>
          </p:cNvSpPr>
          <p:nvPr>
            <p:ph type="sldNum" sz="quarter" idx="12"/>
          </p:nvPr>
        </p:nvSpPr>
        <p:spPr/>
        <p:txBody>
          <a:bodyPr/>
          <a:lstStyle/>
          <a:p>
            <a:fld id="{832C07CC-48B0-4E10-B8D7-6CD54437AFC6}" type="slidenum">
              <a:rPr lang="en-US" smtClean="0"/>
              <a:pPr/>
              <a:t>6</a:t>
            </a:fld>
            <a:endParaRPr lang="en-US" dirty="0"/>
          </a:p>
        </p:txBody>
      </p:sp>
      <p:graphicFrame>
        <p:nvGraphicFramePr>
          <p:cNvPr id="4" name="Content Placeholder 3">
            <a:extLst>
              <a:ext uri="{FF2B5EF4-FFF2-40B4-BE49-F238E27FC236}">
                <a16:creationId xmlns:a16="http://schemas.microsoft.com/office/drawing/2014/main" id="{DDC27319-7C8A-4263-9B34-4D90C7B8486F}"/>
              </a:ext>
            </a:extLst>
          </p:cNvPr>
          <p:cNvGraphicFramePr>
            <a:graphicFrameLocks noGrp="1"/>
          </p:cNvGraphicFramePr>
          <p:nvPr>
            <p:ph idx="1"/>
            <p:extLst>
              <p:ext uri="{D42A27DB-BD31-4B8C-83A1-F6EECF244321}">
                <p14:modId xmlns:p14="http://schemas.microsoft.com/office/powerpoint/2010/main" val="2389688104"/>
              </p:ext>
            </p:extLst>
          </p:nvPr>
        </p:nvGraphicFramePr>
        <p:xfrm>
          <a:off x="-91440" y="180410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190F3DE-8EAC-41EB-8398-9E9BFA4E7034}"/>
              </a:ext>
            </a:extLst>
          </p:cNvPr>
          <p:cNvSpPr>
            <a:spLocks noGrp="1"/>
          </p:cNvSpPr>
          <p:nvPr>
            <p:ph type="title"/>
          </p:nvPr>
        </p:nvSpPr>
        <p:spPr/>
        <p:txBody>
          <a:bodyPr>
            <a:normAutofit/>
          </a:bodyPr>
          <a:lstStyle/>
          <a:p>
            <a:r>
              <a:rPr lang="en-US" dirty="0"/>
              <a:t>Identify Opportunity Gaps</a:t>
            </a:r>
          </a:p>
        </p:txBody>
      </p:sp>
    </p:spTree>
    <p:extLst>
      <p:ext uri="{BB962C8B-B14F-4D97-AF65-F5344CB8AC3E}">
        <p14:creationId xmlns:p14="http://schemas.microsoft.com/office/powerpoint/2010/main" val="2183141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102B-E990-4DB8-B9D6-DD9A2ED0767E}"/>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Data Analysis</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5" descr="Graph on document with pen">
            <a:extLst>
              <a:ext uri="{FF2B5EF4-FFF2-40B4-BE49-F238E27FC236}">
                <a16:creationId xmlns:a16="http://schemas.microsoft.com/office/drawing/2014/main" id="{7D2B64C9-374C-648A-2197-A3ACB7B5D24A}"/>
              </a:ext>
            </a:extLst>
          </p:cNvPr>
          <p:cNvPicPr>
            <a:picLocks noChangeAspect="1"/>
          </p:cNvPicPr>
          <p:nvPr/>
        </p:nvPicPr>
        <p:blipFill rotWithShape="1">
          <a:blip r:embed="rId3"/>
          <a:srcRect l="22656" r="8933"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lide Number Placeholder 3">
            <a:extLst>
              <a:ext uri="{FF2B5EF4-FFF2-40B4-BE49-F238E27FC236}">
                <a16:creationId xmlns:a16="http://schemas.microsoft.com/office/drawing/2014/main" id="{8326FD7C-9F33-4238-B71F-23ADD866228F}"/>
              </a:ext>
            </a:extLst>
          </p:cNvPr>
          <p:cNvSpPr>
            <a:spLocks noGrp="1"/>
          </p:cNvSpPr>
          <p:nvPr>
            <p:ph type="sldNum" sz="quarter" idx="4294967295"/>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832C07CC-48B0-4E10-B8D7-6CD54437AFC6}" type="slidenum">
              <a:rPr lang="en-US" sz="1500">
                <a:solidFill>
                  <a:srgbClr val="FFFFFF"/>
                </a:solidFill>
                <a:latin typeface="Calibri" panose="020F0502020204030204"/>
              </a:rPr>
              <a:pPr algn="ctr">
                <a:spcAft>
                  <a:spcPts val="600"/>
                </a:spcAft>
                <a:defRPr/>
              </a:pPr>
              <a:t>7</a:t>
            </a:fld>
            <a:endParaRPr lang="en-US" sz="1500">
              <a:solidFill>
                <a:srgbClr val="FFFFFF"/>
              </a:solidFill>
              <a:latin typeface="Calibri" panose="020F0502020204030204"/>
            </a:endParaRPr>
          </a:p>
        </p:txBody>
      </p:sp>
    </p:spTree>
    <p:extLst>
      <p:ext uri="{BB962C8B-B14F-4D97-AF65-F5344CB8AC3E}">
        <p14:creationId xmlns:p14="http://schemas.microsoft.com/office/powerpoint/2010/main" val="396892499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17BE2B-F8E1-4A6B-BAA2-6099C5DCF3EE}"/>
              </a:ext>
            </a:extLst>
          </p:cNvPr>
          <p:cNvSpPr>
            <a:spLocks noGrp="1"/>
          </p:cNvSpPr>
          <p:nvPr>
            <p:ph type="title"/>
          </p:nvPr>
        </p:nvSpPr>
        <p:spPr>
          <a:xfrm>
            <a:off x="594360" y="637125"/>
            <a:ext cx="3802276" cy="5256371"/>
          </a:xfrm>
        </p:spPr>
        <p:txBody>
          <a:bodyPr>
            <a:normAutofit/>
          </a:bodyPr>
          <a:lstStyle/>
          <a:p>
            <a:r>
              <a:rPr lang="en-US" sz="4800">
                <a:solidFill>
                  <a:schemeClr val="bg1"/>
                </a:solidFill>
              </a:rPr>
              <a:t>Limitations of Data Analysis</a:t>
            </a:r>
          </a:p>
        </p:txBody>
      </p:sp>
      <p:sp>
        <p:nvSpPr>
          <p:cNvPr id="4" name="Slide Number Placeholder 3">
            <a:extLst>
              <a:ext uri="{FF2B5EF4-FFF2-40B4-BE49-F238E27FC236}">
                <a16:creationId xmlns:a16="http://schemas.microsoft.com/office/drawing/2014/main" id="{1BA419B9-C5A2-41D0-A5DB-26A273749F5E}"/>
              </a:ext>
            </a:extLst>
          </p:cNvPr>
          <p:cNvSpPr>
            <a:spLocks noGrp="1"/>
          </p:cNvSpPr>
          <p:nvPr>
            <p:ph type="sldNum" sz="quarter" idx="12"/>
          </p:nvPr>
        </p:nvSpPr>
        <p:spPr>
          <a:xfrm>
            <a:off x="8610600" y="6356350"/>
            <a:ext cx="2743200" cy="365125"/>
          </a:xfrm>
        </p:spPr>
        <p:txBody>
          <a:bodyPr>
            <a:normAutofit/>
          </a:bodyPr>
          <a:lstStyle/>
          <a:p>
            <a:pPr>
              <a:spcAft>
                <a:spcPts val="600"/>
              </a:spcAft>
            </a:pPr>
            <a:fld id="{832C07CC-48B0-4E10-B8D7-6CD54437AFC6}" type="slidenum">
              <a:rPr lang="en-US" smtClean="0">
                <a:solidFill>
                  <a:srgbClr val="898989"/>
                </a:solidFill>
              </a:rPr>
              <a:pPr>
                <a:spcAft>
                  <a:spcPts val="600"/>
                </a:spcAft>
              </a:pPr>
              <a:t>8</a:t>
            </a:fld>
            <a:endParaRPr lang="en-US">
              <a:solidFill>
                <a:srgbClr val="898989"/>
              </a:solidFill>
            </a:endParaRPr>
          </a:p>
        </p:txBody>
      </p:sp>
      <p:graphicFrame>
        <p:nvGraphicFramePr>
          <p:cNvPr id="15" name="Content Placeholder 2">
            <a:extLst>
              <a:ext uri="{FF2B5EF4-FFF2-40B4-BE49-F238E27FC236}">
                <a16:creationId xmlns:a16="http://schemas.microsoft.com/office/drawing/2014/main" id="{005C1AF6-384A-08DC-DE89-5C9A2990E32C}"/>
              </a:ext>
            </a:extLst>
          </p:cNvPr>
          <p:cNvGraphicFramePr>
            <a:graphicFrameLocks noGrp="1"/>
          </p:cNvGraphicFramePr>
          <p:nvPr>
            <p:ph idx="1"/>
            <p:extLst>
              <p:ext uri="{D42A27DB-BD31-4B8C-83A1-F6EECF244321}">
                <p14:modId xmlns:p14="http://schemas.microsoft.com/office/powerpoint/2010/main" val="3314569584"/>
              </p:ext>
            </p:extLst>
          </p:nvPr>
        </p:nvGraphicFramePr>
        <p:xfrm>
          <a:off x="5008949" y="303590"/>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Head with gears with solid fill">
            <a:extLst>
              <a:ext uri="{FF2B5EF4-FFF2-40B4-BE49-F238E27FC236}">
                <a16:creationId xmlns:a16="http://schemas.microsoft.com/office/drawing/2014/main" id="{F3941FD0-B014-A9F4-2391-6AF1B017AC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3054" y="5375189"/>
            <a:ext cx="698143" cy="698143"/>
          </a:xfrm>
          <a:prstGeom prst="rect">
            <a:avLst/>
          </a:prstGeom>
        </p:spPr>
      </p:pic>
    </p:spTree>
    <p:extLst>
      <p:ext uri="{BB962C8B-B14F-4D97-AF65-F5344CB8AC3E}">
        <p14:creationId xmlns:p14="http://schemas.microsoft.com/office/powerpoint/2010/main" val="100823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F4CDF3-4894-448D-BFA6-9D37858BAF97}"/>
              </a:ext>
            </a:extLst>
          </p:cNvPr>
          <p:cNvSpPr>
            <a:spLocks noGrp="1"/>
          </p:cNvSpPr>
          <p:nvPr>
            <p:ph type="sldNum" sz="quarter" idx="12"/>
          </p:nvPr>
        </p:nvSpPr>
        <p:spPr>
          <a:xfrm>
            <a:off x="8324991" y="6556244"/>
            <a:ext cx="2493818" cy="301756"/>
          </a:xfrm>
        </p:spPr>
        <p:txBody>
          <a:bodyPr/>
          <a:lstStyle/>
          <a:p>
            <a:fld id="{832C07CC-48B0-4E10-B8D7-6CD54437AFC6}" type="slidenum">
              <a:rPr lang="en-US" smtClean="0"/>
              <a:pPr/>
              <a:t>9</a:t>
            </a:fld>
            <a:endParaRPr lang="en-US" dirty="0"/>
          </a:p>
        </p:txBody>
      </p:sp>
      <p:sp>
        <p:nvSpPr>
          <p:cNvPr id="2" name="Title 1">
            <a:extLst>
              <a:ext uri="{FF2B5EF4-FFF2-40B4-BE49-F238E27FC236}">
                <a16:creationId xmlns:a16="http://schemas.microsoft.com/office/drawing/2014/main" id="{89E737B5-FC29-424B-8E2E-E0159C968C8A}"/>
              </a:ext>
            </a:extLst>
          </p:cNvPr>
          <p:cNvSpPr>
            <a:spLocks noGrp="1"/>
          </p:cNvSpPr>
          <p:nvPr>
            <p:ph type="title"/>
          </p:nvPr>
        </p:nvSpPr>
        <p:spPr>
          <a:xfrm>
            <a:off x="838200" y="243776"/>
            <a:ext cx="10515600" cy="1183323"/>
          </a:xfrm>
        </p:spPr>
        <p:txBody>
          <a:bodyPr/>
          <a:lstStyle/>
          <a:p>
            <a:r>
              <a:rPr lang="en-US" dirty="0"/>
              <a:t>First Steps: Examine Your Data</a:t>
            </a:r>
          </a:p>
        </p:txBody>
      </p:sp>
      <p:sp>
        <p:nvSpPr>
          <p:cNvPr id="14" name="TextBox 13">
            <a:extLst>
              <a:ext uri="{FF2B5EF4-FFF2-40B4-BE49-F238E27FC236}">
                <a16:creationId xmlns:a16="http://schemas.microsoft.com/office/drawing/2014/main" id="{FC056BC3-DE8F-044B-AD01-0415C48D6FA6}"/>
              </a:ext>
            </a:extLst>
          </p:cNvPr>
          <p:cNvSpPr txBox="1"/>
          <p:nvPr/>
        </p:nvSpPr>
        <p:spPr>
          <a:xfrm>
            <a:off x="5838515" y="2189018"/>
            <a:ext cx="4913783" cy="5818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21920" rIns="0" bIns="121920" numCol="1" spcCol="1270" anchor="ctr" anchorCtr="0">
            <a:noAutofit/>
          </a:bodyPr>
          <a:lstStyle/>
          <a:p>
            <a:pPr marL="0" lvl="0" indent="0" algn="ctr" defTabSz="1333500">
              <a:lnSpc>
                <a:spcPct val="90000"/>
              </a:lnSpc>
              <a:spcBef>
                <a:spcPct val="0"/>
              </a:spcBef>
              <a:spcAft>
                <a:spcPct val="35000"/>
              </a:spcAft>
              <a:buNone/>
            </a:pPr>
            <a:r>
              <a:rPr lang="en-US" sz="2800" b="1" kern="1200" dirty="0">
                <a:solidFill>
                  <a:prstClr val="white"/>
                </a:solidFill>
                <a:latin typeface="Myriad Pro"/>
                <a:ea typeface="+mn-ea"/>
                <a:cs typeface="+mn-cs"/>
              </a:rPr>
              <a:t>What to look for</a:t>
            </a:r>
          </a:p>
        </p:txBody>
      </p:sp>
      <p:sp>
        <p:nvSpPr>
          <p:cNvPr id="6" name="TextBox 5">
            <a:extLst>
              <a:ext uri="{FF2B5EF4-FFF2-40B4-BE49-F238E27FC236}">
                <a16:creationId xmlns:a16="http://schemas.microsoft.com/office/drawing/2014/main" id="{53B12160-553F-328D-1D9E-2EB3F32B9E72}"/>
              </a:ext>
            </a:extLst>
          </p:cNvPr>
          <p:cNvSpPr txBox="1"/>
          <p:nvPr/>
        </p:nvSpPr>
        <p:spPr>
          <a:xfrm>
            <a:off x="383059" y="1544595"/>
            <a:ext cx="11392930" cy="923330"/>
          </a:xfrm>
          <a:prstGeom prst="rect">
            <a:avLst/>
          </a:prstGeom>
          <a:noFill/>
        </p:spPr>
        <p:txBody>
          <a:bodyPr wrap="square" rtlCol="0">
            <a:spAutoFit/>
          </a:bodyPr>
          <a:lstStyle/>
          <a:p>
            <a:r>
              <a:rPr lang="en-US" dirty="0"/>
              <a:t>OGA is based on reported enrollment. Do you have reported enrollment in categories that don’t look correct? Examples may be identical enrollment and participation numbers (okay only if you have no &lt; 1Year CTE Enrollments). Otherwise, you should have more enrolled. </a:t>
            </a:r>
          </a:p>
        </p:txBody>
      </p:sp>
      <p:sp>
        <p:nvSpPr>
          <p:cNvPr id="7" name="TextBox 6">
            <a:extLst>
              <a:ext uri="{FF2B5EF4-FFF2-40B4-BE49-F238E27FC236}">
                <a16:creationId xmlns:a16="http://schemas.microsoft.com/office/drawing/2014/main" id="{0318F5F3-7BED-348E-06D9-530323F9819F}"/>
              </a:ext>
            </a:extLst>
          </p:cNvPr>
          <p:cNvSpPr txBox="1"/>
          <p:nvPr/>
        </p:nvSpPr>
        <p:spPr>
          <a:xfrm>
            <a:off x="422189" y="3885842"/>
            <a:ext cx="11353800" cy="646331"/>
          </a:xfrm>
          <a:prstGeom prst="rect">
            <a:avLst/>
          </a:prstGeom>
          <a:noFill/>
        </p:spPr>
        <p:txBody>
          <a:bodyPr wrap="square" rtlCol="0">
            <a:spAutoFit/>
          </a:bodyPr>
          <a:lstStyle/>
          <a:p>
            <a:r>
              <a:rPr lang="en-US" dirty="0"/>
              <a:t>Or maybe you have identical participant and concentrator numbers, which is unlikely unless you have no students who have hit the 1-year mark without also hitting the 2-year mark. However, is the enrolled correct?</a:t>
            </a:r>
          </a:p>
        </p:txBody>
      </p:sp>
      <p:pic>
        <p:nvPicPr>
          <p:cNvPr id="4" name="Picture 3">
            <a:extLst>
              <a:ext uri="{FF2B5EF4-FFF2-40B4-BE49-F238E27FC236}">
                <a16:creationId xmlns:a16="http://schemas.microsoft.com/office/drawing/2014/main" id="{84AD4837-9B1C-B2C2-5732-B6AF24EACBB1}"/>
              </a:ext>
            </a:extLst>
          </p:cNvPr>
          <p:cNvPicPr>
            <a:picLocks noChangeAspect="1"/>
          </p:cNvPicPr>
          <p:nvPr/>
        </p:nvPicPr>
        <p:blipFill>
          <a:blip r:embed="rId3"/>
          <a:stretch>
            <a:fillRect/>
          </a:stretch>
        </p:blipFill>
        <p:spPr>
          <a:xfrm>
            <a:off x="838200" y="2450360"/>
            <a:ext cx="10448925" cy="1323975"/>
          </a:xfrm>
          <a:prstGeom prst="rect">
            <a:avLst/>
          </a:prstGeom>
        </p:spPr>
      </p:pic>
      <p:pic>
        <p:nvPicPr>
          <p:cNvPr id="8" name="Picture 7">
            <a:extLst>
              <a:ext uri="{FF2B5EF4-FFF2-40B4-BE49-F238E27FC236}">
                <a16:creationId xmlns:a16="http://schemas.microsoft.com/office/drawing/2014/main" id="{3410F0D3-0B2A-07C4-428C-F40C6FC712A7}"/>
              </a:ext>
            </a:extLst>
          </p:cNvPr>
          <p:cNvPicPr>
            <a:picLocks noChangeAspect="1"/>
          </p:cNvPicPr>
          <p:nvPr/>
        </p:nvPicPr>
        <p:blipFill>
          <a:blip r:embed="rId4"/>
          <a:stretch>
            <a:fillRect/>
          </a:stretch>
        </p:blipFill>
        <p:spPr>
          <a:xfrm>
            <a:off x="271462" y="4713330"/>
            <a:ext cx="11582400" cy="1200150"/>
          </a:xfrm>
          <a:prstGeom prst="rect">
            <a:avLst/>
          </a:prstGeom>
        </p:spPr>
      </p:pic>
    </p:spTree>
    <p:extLst>
      <p:ext uri="{BB962C8B-B14F-4D97-AF65-F5344CB8AC3E}">
        <p14:creationId xmlns:p14="http://schemas.microsoft.com/office/powerpoint/2010/main" val="15667771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Innovation_Assessment_Tool"/>
</p:tagLst>
</file>

<file path=ppt/theme/theme1.xml><?xml version="1.0" encoding="utf-8"?>
<a:theme xmlns:a="http://schemas.openxmlformats.org/drawingml/2006/main" name="Office Theme">
  <a:themeElements>
    <a:clrScheme name="AdvanceCTE">
      <a:dk1>
        <a:sysClr val="windowText" lastClr="000000"/>
      </a:dk1>
      <a:lt1>
        <a:sysClr val="window" lastClr="FFFFFF"/>
      </a:lt1>
      <a:dk2>
        <a:srgbClr val="575757"/>
      </a:dk2>
      <a:lt2>
        <a:srgbClr val="E7E6E6"/>
      </a:lt2>
      <a:accent1>
        <a:srgbClr val="009AA6"/>
      </a:accent1>
      <a:accent2>
        <a:srgbClr val="FF6E15"/>
      </a:accent2>
      <a:accent3>
        <a:srgbClr val="7BB801"/>
      </a:accent3>
      <a:accent4>
        <a:srgbClr val="30D7E4"/>
      </a:accent4>
      <a:accent5>
        <a:srgbClr val="FFA065"/>
      </a:accent5>
      <a:accent6>
        <a:srgbClr val="AFE543"/>
      </a:accent6>
      <a:hlink>
        <a:srgbClr val="00848E"/>
      </a:hlink>
      <a:folHlink>
        <a:srgbClr val="757070"/>
      </a:folHlink>
    </a:clrScheme>
    <a:fontScheme name="AdvanceCTE">
      <a:majorFont>
        <a:latin typeface="Myriad Pro"/>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20439</TotalTime>
  <Words>3517</Words>
  <Application>Microsoft Office PowerPoint</Application>
  <PresentationFormat>Widescreen</PresentationFormat>
  <Paragraphs>226</Paragraphs>
  <Slides>28</Slides>
  <Notes>28</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Helvetica Neue Medium</vt:lpstr>
      <vt:lpstr>Myriad Pro</vt:lpstr>
      <vt:lpstr>Wingdings</vt:lpstr>
      <vt:lpstr>Office Theme</vt:lpstr>
      <vt:lpstr>PowerPoint Presentation</vt:lpstr>
      <vt:lpstr>PowerPoint Presentation</vt:lpstr>
      <vt:lpstr>Colorado: Committed to DEI</vt:lpstr>
      <vt:lpstr>Reflective Approach to Equity in CTE</vt:lpstr>
      <vt:lpstr>Opportunity Gap: What Is It?</vt:lpstr>
      <vt:lpstr>Identify Opportunity Gaps</vt:lpstr>
      <vt:lpstr>Data Analysis</vt:lpstr>
      <vt:lpstr>Limitations of Data Analysis</vt:lpstr>
      <vt:lpstr>First Steps: Examine Your Data</vt:lpstr>
      <vt:lpstr>First Steps: Examine Your Data, Cont.</vt:lpstr>
      <vt:lpstr>First Steps: Examine Your Data, Cont.</vt:lpstr>
      <vt:lpstr>Dashboards    </vt:lpstr>
      <vt:lpstr>OGA Dashboards: Instructions</vt:lpstr>
      <vt:lpstr>OGA Dashboards: Summary</vt:lpstr>
      <vt:lpstr>OGA Dashboards: Career Cluster</vt:lpstr>
      <vt:lpstr>OGA Dashboards: CTE Enrollment</vt:lpstr>
      <vt:lpstr>OGA Dashboards: CTE Enrollment</vt:lpstr>
      <vt:lpstr>OGA Dashboards: Comparison Population</vt:lpstr>
      <vt:lpstr>OGA Dashboards: Enrollment</vt:lpstr>
      <vt:lpstr>OGA Dashboards: Heatmap</vt:lpstr>
      <vt:lpstr>OGA Dashboards: Multi Year Tab</vt:lpstr>
      <vt:lpstr>OGA Dashboards: 3 Year Performance</vt:lpstr>
      <vt:lpstr>Let’s do an OGA Review!</vt:lpstr>
      <vt:lpstr>OGA Workbook Tasks </vt:lpstr>
      <vt:lpstr>Next Steps: Identify your GAPS, Sign up for Help </vt:lpstr>
      <vt:lpstr>Next Steps: Identify your GAPS, Sign up for Help </vt:lpstr>
      <vt:lpstr>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dc:creator>
  <cp:lastModifiedBy>Lacefield, Lori</cp:lastModifiedBy>
  <cp:revision>741</cp:revision>
  <dcterms:created xsi:type="dcterms:W3CDTF">2016-01-13T20:51:07Z</dcterms:created>
  <dcterms:modified xsi:type="dcterms:W3CDTF">2024-04-05T15:56:30Z</dcterms:modified>
</cp:coreProperties>
</file>